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92" r:id="rId4"/>
    <p:sldId id="293" r:id="rId5"/>
    <p:sldId id="294" r:id="rId6"/>
    <p:sldId id="277" r:id="rId7"/>
    <p:sldId id="278" r:id="rId8"/>
    <p:sldId id="282" r:id="rId9"/>
    <p:sldId id="276" r:id="rId10"/>
    <p:sldId id="272" r:id="rId11"/>
    <p:sldId id="268" r:id="rId12"/>
    <p:sldId id="269" r:id="rId13"/>
    <p:sldId id="285" r:id="rId14"/>
    <p:sldId id="284" r:id="rId15"/>
    <p:sldId id="288" r:id="rId16"/>
    <p:sldId id="290" r:id="rId17"/>
    <p:sldId id="264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26.06.2013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49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26.06.2013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017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26.06.2013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915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26.06.2013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938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26.06.2013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535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26.06.2013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011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26.06.2013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423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26.06.2013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183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26.06.2013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585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26.06.2013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05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26.06.2013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35003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26.06.2013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3816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26.06.2013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28994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26.06.2013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0888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26.06.2013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5203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23E5-8096-4A24-A868-2BCEB9086E4B}" type="datetimeFigureOut">
              <a:rPr lang="ru-RU" smtClean="0"/>
              <a:t>26.06.2013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999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8423E5-8096-4A24-A868-2BCEB9086E4B}" type="datetimeFigureOut">
              <a:rPr lang="ru-RU" smtClean="0"/>
              <a:t>26.06.2013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6E28FD1-9B1F-442F-9BEF-04A09D0720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155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png"/><Relationship Id="rId7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1.emf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9513" y="1079158"/>
            <a:ext cx="9720648" cy="2726724"/>
          </a:xfrm>
        </p:spPr>
        <p:txBody>
          <a:bodyPr/>
          <a:lstStyle/>
          <a:p>
            <a:pPr algn="ctr"/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/>
              <a:t/>
            </a:r>
            <a:br>
              <a:rPr lang="ru-RU" sz="4000" b="1" dirty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/>
              <a:t/>
            </a:r>
            <a:br>
              <a:rPr lang="ru-RU" sz="4000" b="1" dirty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/>
              <a:t/>
            </a:r>
            <a:br>
              <a:rPr lang="ru-RU" sz="4000" b="1" dirty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Частная облачная инфраструктура</a:t>
            </a:r>
            <a:br>
              <a:rPr lang="ru-RU" sz="4000" b="1" dirty="0" smtClean="0"/>
            </a:br>
            <a:r>
              <a:rPr lang="ru-RU" sz="4000" b="1" dirty="0" smtClean="0"/>
              <a:t>университета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5305" y="4553339"/>
            <a:ext cx="7766936" cy="430785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Докладчик: Гмарь Д.В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329513" y="5404513"/>
            <a:ext cx="9374045" cy="11692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</a:rPr>
              <a:t>ФГБОУ ВПО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</a:rPr>
              <a:t>«</a:t>
            </a:r>
            <a:r>
              <a:rPr lang="ru-RU" sz="2000" dirty="0">
                <a:solidFill>
                  <a:schemeClr val="tx1"/>
                </a:solidFill>
              </a:rPr>
              <a:t>Владивостокский государственный университет экономики и сервиса» </a:t>
            </a:r>
            <a:endParaRPr lang="ru-RU" sz="2000" dirty="0" smtClean="0">
              <a:solidFill>
                <a:schemeClr val="tx1"/>
              </a:solidFill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</a:rPr>
              <a:t>(</a:t>
            </a:r>
            <a:r>
              <a:rPr lang="ru-RU" sz="2000" dirty="0">
                <a:solidFill>
                  <a:schemeClr val="tx1"/>
                </a:solidFill>
              </a:rPr>
              <a:t>ВГУЭС</a:t>
            </a:r>
            <a:r>
              <a:rPr lang="ru-RU" sz="2000" dirty="0" smtClean="0">
                <a:solidFill>
                  <a:schemeClr val="tx1"/>
                </a:solidFill>
              </a:rPr>
              <a:t>), 2013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93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0971" y="-5722"/>
            <a:ext cx="8596668" cy="711200"/>
          </a:xfrm>
        </p:spPr>
        <p:txBody>
          <a:bodyPr/>
          <a:lstStyle/>
          <a:p>
            <a:r>
              <a:rPr lang="ru-RU" dirty="0" smtClean="0"/>
              <a:t>Эффективность ИТ службы</a:t>
            </a:r>
            <a:endParaRPr lang="ru-RU" dirty="0"/>
          </a:p>
        </p:txBody>
      </p:sp>
      <p:sp>
        <p:nvSpPr>
          <p:cNvPr id="6" name="Объект 5"/>
          <p:cNvSpPr txBox="1">
            <a:spLocks/>
          </p:cNvSpPr>
          <p:nvPr/>
        </p:nvSpPr>
        <p:spPr>
          <a:xfrm>
            <a:off x="367714" y="652090"/>
            <a:ext cx="9586340" cy="29797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ru-RU" sz="3000" dirty="0" smtClean="0">
                <a:solidFill>
                  <a:schemeClr val="tx1"/>
                </a:solidFill>
              </a:rPr>
              <a:t>б</a:t>
            </a:r>
            <a:r>
              <a:rPr lang="ru-RU" sz="3000" dirty="0" smtClean="0">
                <a:solidFill>
                  <a:schemeClr val="tx1"/>
                </a:solidFill>
              </a:rPr>
              <a:t>ольшее количество сервисов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ru-RU" sz="3000" dirty="0">
                <a:solidFill>
                  <a:schemeClr val="tx1"/>
                </a:solidFill>
              </a:rPr>
              <a:t>б</a:t>
            </a:r>
            <a:r>
              <a:rPr lang="ru-RU" sz="3000" dirty="0" smtClean="0">
                <a:solidFill>
                  <a:schemeClr val="tx1"/>
                </a:solidFill>
              </a:rPr>
              <a:t>ольшое проникновение сервисов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ru-RU" sz="3000" dirty="0">
                <a:solidFill>
                  <a:schemeClr val="tx1"/>
                </a:solidFill>
              </a:rPr>
              <a:t>б</a:t>
            </a:r>
            <a:r>
              <a:rPr lang="ru-RU" sz="3000" dirty="0" smtClean="0">
                <a:solidFill>
                  <a:schemeClr val="tx1"/>
                </a:solidFill>
              </a:rPr>
              <a:t>ольший масштаб сервисов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ru-RU" sz="3000" dirty="0">
                <a:solidFill>
                  <a:schemeClr val="tx1"/>
                </a:solidFill>
              </a:rPr>
              <a:t>б</a:t>
            </a:r>
            <a:r>
              <a:rPr lang="ru-RU" sz="3000" dirty="0" smtClean="0">
                <a:solidFill>
                  <a:schemeClr val="tx1"/>
                </a:solidFill>
              </a:rPr>
              <a:t>юджет неизменный</a:t>
            </a:r>
            <a:endParaRPr lang="ru-RU" sz="3000" dirty="0" smtClean="0">
              <a:solidFill>
                <a:schemeClr val="tx1"/>
              </a:solidFill>
            </a:endParaRPr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378445" y="3637844"/>
            <a:ext cx="9586340" cy="1828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ru-RU" sz="3000" dirty="0" smtClean="0">
                <a:solidFill>
                  <a:schemeClr val="tx1"/>
                </a:solidFill>
              </a:rPr>
              <a:t>2007г - 79 сотрудников управления ИТ 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ru-RU" sz="3000" dirty="0" smtClean="0">
                <a:solidFill>
                  <a:schemeClr val="tx1"/>
                </a:solidFill>
              </a:rPr>
              <a:t>2013г</a:t>
            </a:r>
            <a:r>
              <a:rPr lang="en-US" sz="3000" dirty="0" smtClean="0">
                <a:solidFill>
                  <a:schemeClr val="tx1"/>
                </a:solidFill>
              </a:rPr>
              <a:t> -</a:t>
            </a:r>
            <a:r>
              <a:rPr lang="ru-RU" sz="3000" dirty="0" smtClean="0">
                <a:solidFill>
                  <a:schemeClr val="tx1"/>
                </a:solidFill>
              </a:rPr>
              <a:t> 58 сотрудников управления ИТ, </a:t>
            </a:r>
            <a:r>
              <a:rPr lang="en-US" sz="3000" dirty="0" smtClean="0">
                <a:solidFill>
                  <a:schemeClr val="tx1"/>
                </a:solidFill>
              </a:rPr>
              <a:t>~</a:t>
            </a:r>
            <a:r>
              <a:rPr lang="ru-RU" sz="3000" dirty="0" smtClean="0">
                <a:solidFill>
                  <a:schemeClr val="tx1"/>
                </a:solidFill>
              </a:rPr>
              <a:t> в </a:t>
            </a:r>
            <a:r>
              <a:rPr lang="ru-RU" sz="3000" dirty="0">
                <a:solidFill>
                  <a:schemeClr val="tx1"/>
                </a:solidFill>
              </a:rPr>
              <a:t>9</a:t>
            </a:r>
            <a:r>
              <a:rPr lang="ru-RU" sz="3000" dirty="0" smtClean="0">
                <a:solidFill>
                  <a:schemeClr val="tx1"/>
                </a:solidFill>
              </a:rPr>
              <a:t> раз больше </a:t>
            </a:r>
            <a:r>
              <a:rPr lang="ru-RU" sz="3000" dirty="0" smtClean="0">
                <a:solidFill>
                  <a:schemeClr val="tx1"/>
                </a:solidFill>
              </a:rPr>
              <a:t>назначенных прав </a:t>
            </a:r>
            <a:r>
              <a:rPr lang="ru-RU" sz="3000" dirty="0" smtClean="0">
                <a:solidFill>
                  <a:schemeClr val="tx1"/>
                </a:solidFill>
              </a:rPr>
              <a:t>в </a:t>
            </a:r>
            <a:r>
              <a:rPr lang="ru-RU" sz="3000" dirty="0" smtClean="0">
                <a:solidFill>
                  <a:schemeClr val="tx1"/>
                </a:solidFill>
              </a:rPr>
              <a:t>ИТ-системах </a:t>
            </a:r>
            <a:endParaRPr lang="ru-RU" sz="3000" dirty="0" smtClean="0">
              <a:solidFill>
                <a:schemeClr val="tx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27459" y="5602310"/>
            <a:ext cx="10671099" cy="10367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 smtClean="0"/>
              <a:t>Минимизация затрат на поддержку важнее чем первоначальные затраты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1260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941" y="31339"/>
            <a:ext cx="9131472" cy="614766"/>
          </a:xfrm>
        </p:spPr>
        <p:txBody>
          <a:bodyPr>
            <a:noAutofit/>
          </a:bodyPr>
          <a:lstStyle/>
          <a:p>
            <a:r>
              <a:rPr lang="ru-RU" dirty="0" smtClean="0"/>
              <a:t>Традиционная инфраструктура ЦОД</a:t>
            </a:r>
            <a:endParaRPr lang="ru-RU" dirty="0"/>
          </a:p>
        </p:txBody>
      </p:sp>
      <p:grpSp>
        <p:nvGrpSpPr>
          <p:cNvPr id="65" name="Группа 64"/>
          <p:cNvGrpSpPr/>
          <p:nvPr/>
        </p:nvGrpSpPr>
        <p:grpSpPr>
          <a:xfrm>
            <a:off x="5504745" y="4923862"/>
            <a:ext cx="1508746" cy="1811001"/>
            <a:chOff x="3652801" y="3198667"/>
            <a:chExt cx="1508746" cy="1811001"/>
          </a:xfrm>
        </p:grpSpPr>
        <p:pic>
          <p:nvPicPr>
            <p:cNvPr id="66" name="Рисунок 6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24625" y="3550116"/>
              <a:ext cx="1142753" cy="1459552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52801" y="3198667"/>
              <a:ext cx="15087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Ядро сети</a:t>
              </a:r>
              <a:endPara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pic>
        <p:nvPicPr>
          <p:cNvPr id="259" name="Рисунок 2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354" y="4609702"/>
            <a:ext cx="1137995" cy="139010"/>
          </a:xfrm>
          <a:prstGeom prst="rect">
            <a:avLst/>
          </a:prstGeom>
        </p:spPr>
      </p:pic>
      <p:pic>
        <p:nvPicPr>
          <p:cNvPr id="260" name="Рисунок 2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927" y="4624793"/>
            <a:ext cx="1137995" cy="139010"/>
          </a:xfrm>
          <a:prstGeom prst="rect">
            <a:avLst/>
          </a:prstGeom>
        </p:spPr>
      </p:pic>
      <p:pic>
        <p:nvPicPr>
          <p:cNvPr id="261" name="Рисунок 2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7935" y="4667885"/>
            <a:ext cx="1137995" cy="139010"/>
          </a:xfrm>
          <a:prstGeom prst="rect">
            <a:avLst/>
          </a:prstGeom>
        </p:spPr>
      </p:pic>
      <p:pic>
        <p:nvPicPr>
          <p:cNvPr id="262" name="Рисунок 26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9169" y="5202183"/>
            <a:ext cx="1137995" cy="139010"/>
          </a:xfrm>
          <a:prstGeom prst="rect">
            <a:avLst/>
          </a:prstGeom>
        </p:spPr>
      </p:pic>
      <p:cxnSp>
        <p:nvCxnSpPr>
          <p:cNvPr id="264" name="Прямая соединительная линия 263"/>
          <p:cNvCxnSpPr>
            <a:stCxn id="176" idx="2"/>
            <a:endCxn id="259" idx="0"/>
          </p:cNvCxnSpPr>
          <p:nvPr/>
        </p:nvCxnSpPr>
        <p:spPr>
          <a:xfrm>
            <a:off x="954210" y="4432674"/>
            <a:ext cx="565142" cy="17702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Прямая соединительная линия 266"/>
          <p:cNvCxnSpPr>
            <a:stCxn id="259" idx="0"/>
            <a:endCxn id="185" idx="2"/>
          </p:cNvCxnSpPr>
          <p:nvPr/>
        </p:nvCxnSpPr>
        <p:spPr>
          <a:xfrm flipV="1">
            <a:off x="1519352" y="4432674"/>
            <a:ext cx="635008" cy="17702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Прямая соединительная линия 268"/>
          <p:cNvCxnSpPr>
            <a:stCxn id="201" idx="2"/>
            <a:endCxn id="260" idx="0"/>
          </p:cNvCxnSpPr>
          <p:nvPr/>
        </p:nvCxnSpPr>
        <p:spPr>
          <a:xfrm>
            <a:off x="3335460" y="4432674"/>
            <a:ext cx="582465" cy="19211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Прямая соединительная линия 270"/>
          <p:cNvCxnSpPr>
            <a:stCxn id="260" idx="0"/>
            <a:endCxn id="217" idx="2"/>
          </p:cNvCxnSpPr>
          <p:nvPr/>
        </p:nvCxnSpPr>
        <p:spPr>
          <a:xfrm flipV="1">
            <a:off x="3917925" y="4432674"/>
            <a:ext cx="598635" cy="19211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Прямая соединительная линия 272"/>
          <p:cNvCxnSpPr>
            <a:stCxn id="233" idx="2"/>
            <a:endCxn id="261" idx="0"/>
          </p:cNvCxnSpPr>
          <p:nvPr/>
        </p:nvCxnSpPr>
        <p:spPr>
          <a:xfrm>
            <a:off x="5716710" y="4432674"/>
            <a:ext cx="550223" cy="23521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Прямая соединительная линия 274"/>
          <p:cNvCxnSpPr>
            <a:stCxn id="261" idx="0"/>
            <a:endCxn id="249" idx="2"/>
          </p:cNvCxnSpPr>
          <p:nvPr/>
        </p:nvCxnSpPr>
        <p:spPr>
          <a:xfrm flipV="1">
            <a:off x="6266933" y="4432674"/>
            <a:ext cx="630877" cy="23521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Прямая соединительная линия 276"/>
          <p:cNvCxnSpPr>
            <a:stCxn id="259" idx="2"/>
            <a:endCxn id="262" idx="0"/>
          </p:cNvCxnSpPr>
          <p:nvPr/>
        </p:nvCxnSpPr>
        <p:spPr>
          <a:xfrm>
            <a:off x="1519352" y="4748712"/>
            <a:ext cx="1188815" cy="45347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Прямая соединительная линия 278"/>
          <p:cNvCxnSpPr>
            <a:stCxn id="262" idx="0"/>
            <a:endCxn id="260" idx="2"/>
          </p:cNvCxnSpPr>
          <p:nvPr/>
        </p:nvCxnSpPr>
        <p:spPr>
          <a:xfrm flipV="1">
            <a:off x="2708167" y="4763803"/>
            <a:ext cx="1209758" cy="43838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Прямая соединительная линия 280"/>
          <p:cNvCxnSpPr>
            <a:stCxn id="261" idx="2"/>
            <a:endCxn id="67" idx="0"/>
          </p:cNvCxnSpPr>
          <p:nvPr/>
        </p:nvCxnSpPr>
        <p:spPr>
          <a:xfrm flipH="1">
            <a:off x="6259118" y="4806895"/>
            <a:ext cx="7815" cy="11696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Прямая соединительная линия 285"/>
          <p:cNvCxnSpPr>
            <a:stCxn id="262" idx="3"/>
            <a:endCxn id="66" idx="1"/>
          </p:cNvCxnSpPr>
          <p:nvPr/>
        </p:nvCxnSpPr>
        <p:spPr>
          <a:xfrm>
            <a:off x="3277164" y="5271688"/>
            <a:ext cx="2399405" cy="73339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Группа 2"/>
          <p:cNvGrpSpPr/>
          <p:nvPr/>
        </p:nvGrpSpPr>
        <p:grpSpPr>
          <a:xfrm>
            <a:off x="389068" y="997554"/>
            <a:ext cx="7073885" cy="3435120"/>
            <a:chOff x="1432258" y="1020568"/>
            <a:chExt cx="7073885" cy="3435120"/>
          </a:xfrm>
        </p:grpSpPr>
        <p:grpSp>
          <p:nvGrpSpPr>
            <p:cNvPr id="178" name="Группа 177"/>
            <p:cNvGrpSpPr/>
            <p:nvPr/>
          </p:nvGrpSpPr>
          <p:grpSpPr>
            <a:xfrm>
              <a:off x="1432258" y="1020568"/>
              <a:ext cx="1130284" cy="3435120"/>
              <a:chOff x="727408" y="1325368"/>
              <a:chExt cx="1130284" cy="3435120"/>
            </a:xfrm>
          </p:grpSpPr>
          <p:grpSp>
            <p:nvGrpSpPr>
              <p:cNvPr id="38" name="Группа 37"/>
              <p:cNvGrpSpPr/>
              <p:nvPr/>
            </p:nvGrpSpPr>
            <p:grpSpPr>
              <a:xfrm>
                <a:off x="727408" y="1325368"/>
                <a:ext cx="1130284" cy="1149120"/>
                <a:chOff x="2953154" y="2565656"/>
                <a:chExt cx="1130284" cy="1149120"/>
              </a:xfrm>
            </p:grpSpPr>
            <p:pic>
              <p:nvPicPr>
                <p:cNvPr id="45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285293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6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256565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7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342749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8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314021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68" name="Группа 167"/>
              <p:cNvGrpSpPr/>
              <p:nvPr/>
            </p:nvGrpSpPr>
            <p:grpSpPr>
              <a:xfrm>
                <a:off x="727408" y="2468368"/>
                <a:ext cx="1130284" cy="1149120"/>
                <a:chOff x="2953154" y="2565656"/>
                <a:chExt cx="1130284" cy="1149120"/>
              </a:xfrm>
            </p:grpSpPr>
            <p:pic>
              <p:nvPicPr>
                <p:cNvPr id="169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285293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0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256565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1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342749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2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314021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3" name="Группа 172"/>
              <p:cNvGrpSpPr/>
              <p:nvPr/>
            </p:nvGrpSpPr>
            <p:grpSpPr>
              <a:xfrm>
                <a:off x="727408" y="3611368"/>
                <a:ext cx="1130284" cy="1149120"/>
                <a:chOff x="2953154" y="2565656"/>
                <a:chExt cx="1130284" cy="1149120"/>
              </a:xfrm>
            </p:grpSpPr>
            <p:pic>
              <p:nvPicPr>
                <p:cNvPr id="174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285293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5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256565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6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342749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7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314021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grpSp>
          <p:nvGrpSpPr>
            <p:cNvPr id="179" name="Группа 178"/>
            <p:cNvGrpSpPr/>
            <p:nvPr/>
          </p:nvGrpSpPr>
          <p:grpSpPr>
            <a:xfrm>
              <a:off x="2632408" y="1020568"/>
              <a:ext cx="1130284" cy="3435120"/>
              <a:chOff x="727408" y="1325368"/>
              <a:chExt cx="1130284" cy="3435120"/>
            </a:xfrm>
          </p:grpSpPr>
          <p:grpSp>
            <p:nvGrpSpPr>
              <p:cNvPr id="180" name="Группа 179"/>
              <p:cNvGrpSpPr/>
              <p:nvPr/>
            </p:nvGrpSpPr>
            <p:grpSpPr>
              <a:xfrm>
                <a:off x="727408" y="1325368"/>
                <a:ext cx="1130284" cy="1149120"/>
                <a:chOff x="2953154" y="2565656"/>
                <a:chExt cx="1130284" cy="1149120"/>
              </a:xfrm>
            </p:grpSpPr>
            <p:pic>
              <p:nvPicPr>
                <p:cNvPr id="191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285293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2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256565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3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342749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4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314021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1" name="Группа 180"/>
              <p:cNvGrpSpPr/>
              <p:nvPr/>
            </p:nvGrpSpPr>
            <p:grpSpPr>
              <a:xfrm>
                <a:off x="727408" y="2468368"/>
                <a:ext cx="1130284" cy="1149120"/>
                <a:chOff x="2953154" y="2565656"/>
                <a:chExt cx="1130284" cy="1149120"/>
              </a:xfrm>
            </p:grpSpPr>
            <p:pic>
              <p:nvPicPr>
                <p:cNvPr id="187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285293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8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256565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9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342749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0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314021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2" name="Группа 181"/>
              <p:cNvGrpSpPr/>
              <p:nvPr/>
            </p:nvGrpSpPr>
            <p:grpSpPr>
              <a:xfrm>
                <a:off x="727408" y="3611368"/>
                <a:ext cx="1130284" cy="1149120"/>
                <a:chOff x="2953154" y="2565656"/>
                <a:chExt cx="1130284" cy="1149120"/>
              </a:xfrm>
            </p:grpSpPr>
            <p:pic>
              <p:nvPicPr>
                <p:cNvPr id="183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285293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256565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5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342749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6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314021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grpSp>
          <p:nvGrpSpPr>
            <p:cNvPr id="195" name="Группа 194"/>
            <p:cNvGrpSpPr/>
            <p:nvPr/>
          </p:nvGrpSpPr>
          <p:grpSpPr>
            <a:xfrm>
              <a:off x="3813508" y="1020568"/>
              <a:ext cx="1130284" cy="3435120"/>
              <a:chOff x="727408" y="1325368"/>
              <a:chExt cx="1130284" cy="3435120"/>
            </a:xfrm>
          </p:grpSpPr>
          <p:grpSp>
            <p:nvGrpSpPr>
              <p:cNvPr id="196" name="Группа 195"/>
              <p:cNvGrpSpPr/>
              <p:nvPr/>
            </p:nvGrpSpPr>
            <p:grpSpPr>
              <a:xfrm>
                <a:off x="727408" y="1325368"/>
                <a:ext cx="1130284" cy="1149120"/>
                <a:chOff x="2953154" y="2565656"/>
                <a:chExt cx="1130284" cy="1149120"/>
              </a:xfrm>
            </p:grpSpPr>
            <p:pic>
              <p:nvPicPr>
                <p:cNvPr id="207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285293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8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256565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9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342749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314021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97" name="Группа 196"/>
              <p:cNvGrpSpPr/>
              <p:nvPr/>
            </p:nvGrpSpPr>
            <p:grpSpPr>
              <a:xfrm>
                <a:off x="727408" y="2468368"/>
                <a:ext cx="1130284" cy="1149120"/>
                <a:chOff x="2953154" y="2565656"/>
                <a:chExt cx="1130284" cy="1149120"/>
              </a:xfrm>
            </p:grpSpPr>
            <p:pic>
              <p:nvPicPr>
                <p:cNvPr id="203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285293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4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256565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5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342749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314021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98" name="Группа 197"/>
              <p:cNvGrpSpPr/>
              <p:nvPr/>
            </p:nvGrpSpPr>
            <p:grpSpPr>
              <a:xfrm>
                <a:off x="727408" y="3611368"/>
                <a:ext cx="1130284" cy="1149120"/>
                <a:chOff x="2953154" y="2565656"/>
                <a:chExt cx="1130284" cy="1149120"/>
              </a:xfrm>
            </p:grpSpPr>
            <p:pic>
              <p:nvPicPr>
                <p:cNvPr id="199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285293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0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256565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1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342749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2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314021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grpSp>
          <p:nvGrpSpPr>
            <p:cNvPr id="211" name="Группа 210"/>
            <p:cNvGrpSpPr/>
            <p:nvPr/>
          </p:nvGrpSpPr>
          <p:grpSpPr>
            <a:xfrm>
              <a:off x="4994608" y="1020568"/>
              <a:ext cx="1130284" cy="3435120"/>
              <a:chOff x="727408" y="1325368"/>
              <a:chExt cx="1130284" cy="3435120"/>
            </a:xfrm>
          </p:grpSpPr>
          <p:grpSp>
            <p:nvGrpSpPr>
              <p:cNvPr id="212" name="Группа 211"/>
              <p:cNvGrpSpPr/>
              <p:nvPr/>
            </p:nvGrpSpPr>
            <p:grpSpPr>
              <a:xfrm>
                <a:off x="727408" y="1325368"/>
                <a:ext cx="1130284" cy="1149120"/>
                <a:chOff x="2953154" y="2565656"/>
                <a:chExt cx="1130284" cy="1149120"/>
              </a:xfrm>
            </p:grpSpPr>
            <p:pic>
              <p:nvPicPr>
                <p:cNvPr id="223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285293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24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256565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25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342749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26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314021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13" name="Группа 212"/>
              <p:cNvGrpSpPr/>
              <p:nvPr/>
            </p:nvGrpSpPr>
            <p:grpSpPr>
              <a:xfrm>
                <a:off x="727408" y="2468368"/>
                <a:ext cx="1130284" cy="1149120"/>
                <a:chOff x="2953154" y="2565656"/>
                <a:chExt cx="1130284" cy="1149120"/>
              </a:xfrm>
            </p:grpSpPr>
            <p:pic>
              <p:nvPicPr>
                <p:cNvPr id="219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285293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20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256565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21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342749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22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314021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14" name="Группа 213"/>
              <p:cNvGrpSpPr/>
              <p:nvPr/>
            </p:nvGrpSpPr>
            <p:grpSpPr>
              <a:xfrm>
                <a:off x="727408" y="3611368"/>
                <a:ext cx="1130284" cy="1149120"/>
                <a:chOff x="2953154" y="2565656"/>
                <a:chExt cx="1130284" cy="1149120"/>
              </a:xfrm>
            </p:grpSpPr>
            <p:pic>
              <p:nvPicPr>
                <p:cNvPr id="215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285293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6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256565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7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342749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8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314021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grpSp>
          <p:nvGrpSpPr>
            <p:cNvPr id="227" name="Группа 226"/>
            <p:cNvGrpSpPr/>
            <p:nvPr/>
          </p:nvGrpSpPr>
          <p:grpSpPr>
            <a:xfrm>
              <a:off x="6194758" y="1020568"/>
              <a:ext cx="1130284" cy="3435120"/>
              <a:chOff x="727408" y="1325368"/>
              <a:chExt cx="1130284" cy="3435120"/>
            </a:xfrm>
          </p:grpSpPr>
          <p:grpSp>
            <p:nvGrpSpPr>
              <p:cNvPr id="228" name="Группа 227"/>
              <p:cNvGrpSpPr/>
              <p:nvPr/>
            </p:nvGrpSpPr>
            <p:grpSpPr>
              <a:xfrm>
                <a:off x="727408" y="1325368"/>
                <a:ext cx="1130284" cy="1149120"/>
                <a:chOff x="2953154" y="2565656"/>
                <a:chExt cx="1130284" cy="1149120"/>
              </a:xfrm>
            </p:grpSpPr>
            <p:pic>
              <p:nvPicPr>
                <p:cNvPr id="239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285293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40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256565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41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342749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42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314021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29" name="Группа 228"/>
              <p:cNvGrpSpPr/>
              <p:nvPr/>
            </p:nvGrpSpPr>
            <p:grpSpPr>
              <a:xfrm>
                <a:off x="727408" y="2468368"/>
                <a:ext cx="1130284" cy="1149120"/>
                <a:chOff x="2953154" y="2565656"/>
                <a:chExt cx="1130284" cy="1149120"/>
              </a:xfrm>
            </p:grpSpPr>
            <p:pic>
              <p:nvPicPr>
                <p:cNvPr id="235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285293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36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256565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37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342749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38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314021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30" name="Группа 229"/>
              <p:cNvGrpSpPr/>
              <p:nvPr/>
            </p:nvGrpSpPr>
            <p:grpSpPr>
              <a:xfrm>
                <a:off x="727408" y="3611368"/>
                <a:ext cx="1130284" cy="1149120"/>
                <a:chOff x="2953154" y="2565656"/>
                <a:chExt cx="1130284" cy="1149120"/>
              </a:xfrm>
            </p:grpSpPr>
            <p:pic>
              <p:nvPicPr>
                <p:cNvPr id="231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285293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32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256565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33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342749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34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314021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grpSp>
          <p:nvGrpSpPr>
            <p:cNvPr id="243" name="Группа 242"/>
            <p:cNvGrpSpPr/>
            <p:nvPr/>
          </p:nvGrpSpPr>
          <p:grpSpPr>
            <a:xfrm>
              <a:off x="7375858" y="1020568"/>
              <a:ext cx="1130284" cy="3435120"/>
              <a:chOff x="727408" y="1325368"/>
              <a:chExt cx="1130284" cy="3435120"/>
            </a:xfrm>
          </p:grpSpPr>
          <p:grpSp>
            <p:nvGrpSpPr>
              <p:cNvPr id="244" name="Группа 243"/>
              <p:cNvGrpSpPr/>
              <p:nvPr/>
            </p:nvGrpSpPr>
            <p:grpSpPr>
              <a:xfrm>
                <a:off x="727408" y="1325368"/>
                <a:ext cx="1130284" cy="1149120"/>
                <a:chOff x="2953154" y="2565656"/>
                <a:chExt cx="1130284" cy="1149120"/>
              </a:xfrm>
            </p:grpSpPr>
            <p:pic>
              <p:nvPicPr>
                <p:cNvPr id="255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285293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56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256565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57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342749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58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314021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45" name="Группа 244"/>
              <p:cNvGrpSpPr/>
              <p:nvPr/>
            </p:nvGrpSpPr>
            <p:grpSpPr>
              <a:xfrm>
                <a:off x="727408" y="2468368"/>
                <a:ext cx="1130284" cy="1149120"/>
                <a:chOff x="2953154" y="2565656"/>
                <a:chExt cx="1130284" cy="1149120"/>
              </a:xfrm>
            </p:grpSpPr>
            <p:pic>
              <p:nvPicPr>
                <p:cNvPr id="251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285293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52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256565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53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342749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54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314021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46" name="Группа 245"/>
              <p:cNvGrpSpPr/>
              <p:nvPr/>
            </p:nvGrpSpPr>
            <p:grpSpPr>
              <a:xfrm>
                <a:off x="727408" y="3611368"/>
                <a:ext cx="1130284" cy="1149120"/>
                <a:chOff x="2953154" y="2565656"/>
                <a:chExt cx="1130284" cy="1149120"/>
              </a:xfrm>
            </p:grpSpPr>
            <p:pic>
              <p:nvPicPr>
                <p:cNvPr id="247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285293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48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256565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49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342749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50" name="Picture 8" descr="ICON_Server_flat_Q408.png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953154" y="3140216"/>
                  <a:ext cx="1130284" cy="287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pic>
          <p:nvPicPr>
            <p:cNvPr id="116" name="Picture 2" descr="C:\Users\Abject-3D\Desktop\VMWare Files\FINAL diagrams\Basic Virtualization\3D PNGs\DGRM_HA_Q408_Comm_0.pn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7375859" y="3325690"/>
              <a:ext cx="1130284" cy="288260"/>
            </a:xfrm>
            <a:prstGeom prst="rect">
              <a:avLst/>
            </a:prstGeom>
            <a:noFill/>
          </p:spPr>
        </p:pic>
        <p:pic>
          <p:nvPicPr>
            <p:cNvPr id="117" name="Picture 2" descr="C:\Users\Abject-3D\Desktop\VMWare Files\FINAL diagrams\Basic Virtualization\3D PNGs\DGRM_HA_Q408_Comm_0.pn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991119" y="3040205"/>
              <a:ext cx="1130284" cy="288260"/>
            </a:xfrm>
            <a:prstGeom prst="rect">
              <a:avLst/>
            </a:prstGeom>
            <a:noFill/>
          </p:spPr>
        </p:pic>
      </p:grpSp>
      <p:sp>
        <p:nvSpPr>
          <p:cNvPr id="124" name="TextBox 123"/>
          <p:cNvSpPr txBox="1"/>
          <p:nvPr/>
        </p:nvSpPr>
        <p:spPr>
          <a:xfrm>
            <a:off x="245242" y="5433487"/>
            <a:ext cx="3738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Группа коммутаторов ЦОД</a:t>
            </a:r>
            <a:endParaRPr lang="ru-RU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7713354" y="4971575"/>
            <a:ext cx="19880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Опорная сеть</a:t>
            </a:r>
            <a:endParaRPr lang="ru-RU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7749841" y="4286845"/>
            <a:ext cx="19255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Сеть доступа</a:t>
            </a:r>
            <a:endParaRPr lang="ru-RU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43" name="Прямая соединительная линия 142"/>
          <p:cNvCxnSpPr>
            <a:stCxn id="66" idx="3"/>
            <a:endCxn id="141" idx="2"/>
          </p:cNvCxnSpPr>
          <p:nvPr/>
        </p:nvCxnSpPr>
        <p:spPr>
          <a:xfrm flipV="1">
            <a:off x="6819322" y="5371685"/>
            <a:ext cx="1888055" cy="63340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Прямая соединительная линия 145"/>
          <p:cNvCxnSpPr>
            <a:stCxn id="141" idx="0"/>
            <a:endCxn id="142" idx="2"/>
          </p:cNvCxnSpPr>
          <p:nvPr/>
        </p:nvCxnSpPr>
        <p:spPr>
          <a:xfrm flipV="1">
            <a:off x="8707377" y="4686955"/>
            <a:ext cx="5228" cy="28462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7711206" y="5858074"/>
            <a:ext cx="23294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Сеть внешнего</a:t>
            </a:r>
          </a:p>
          <a:p>
            <a:r>
              <a:rPr lang="ru-R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взаимодействия</a:t>
            </a:r>
            <a:endParaRPr lang="ru-RU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50" name="Прямая соединительная линия 149"/>
          <p:cNvCxnSpPr>
            <a:stCxn id="66" idx="3"/>
            <a:endCxn id="149" idx="1"/>
          </p:cNvCxnSpPr>
          <p:nvPr/>
        </p:nvCxnSpPr>
        <p:spPr>
          <a:xfrm>
            <a:off x="6819322" y="6005087"/>
            <a:ext cx="891884" cy="20693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7903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6204" y="31339"/>
            <a:ext cx="9255526" cy="614766"/>
          </a:xfrm>
        </p:spPr>
        <p:txBody>
          <a:bodyPr>
            <a:noAutofit/>
          </a:bodyPr>
          <a:lstStyle/>
          <a:p>
            <a:r>
              <a:rPr lang="ru-RU" dirty="0" smtClean="0"/>
              <a:t>Частная облачная инфраструктура ВГУЭС</a:t>
            </a:r>
            <a:endParaRPr lang="ru-RU" dirty="0"/>
          </a:p>
        </p:txBody>
      </p:sp>
      <p:cxnSp>
        <p:nvCxnSpPr>
          <p:cNvPr id="4" name="Соединительная линия уступом 3"/>
          <p:cNvCxnSpPr>
            <a:stCxn id="75" idx="3"/>
            <a:endCxn id="103" idx="1"/>
          </p:cNvCxnSpPr>
          <p:nvPr/>
        </p:nvCxnSpPr>
        <p:spPr>
          <a:xfrm>
            <a:off x="6615650" y="4295691"/>
            <a:ext cx="1674656" cy="5846"/>
          </a:xfrm>
          <a:prstGeom prst="bentConnector3">
            <a:avLst>
              <a:gd name="adj1" fmla="val 50000"/>
            </a:avLst>
          </a:prstGeom>
          <a:ln w="381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Соединительная линия уступом 4"/>
          <p:cNvCxnSpPr>
            <a:endCxn id="92" idx="3"/>
          </p:cNvCxnSpPr>
          <p:nvPr/>
        </p:nvCxnSpPr>
        <p:spPr>
          <a:xfrm rot="10800000" flipV="1">
            <a:off x="1874936" y="4449066"/>
            <a:ext cx="1292075" cy="1010792"/>
          </a:xfrm>
          <a:prstGeom prst="bentConnector3">
            <a:avLst>
              <a:gd name="adj1" fmla="val 50000"/>
            </a:avLst>
          </a:prstGeom>
          <a:ln w="381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Соединительная линия уступом 5"/>
          <p:cNvCxnSpPr>
            <a:stCxn id="66" idx="3"/>
            <a:endCxn id="30" idx="1"/>
          </p:cNvCxnSpPr>
          <p:nvPr/>
        </p:nvCxnSpPr>
        <p:spPr>
          <a:xfrm flipV="1">
            <a:off x="4312666" y="2275621"/>
            <a:ext cx="1157324" cy="1988892"/>
          </a:xfrm>
          <a:prstGeom prst="bentConnector3">
            <a:avLst>
              <a:gd name="adj1" fmla="val 50000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Соединительная линия уступом 6"/>
          <p:cNvCxnSpPr>
            <a:stCxn id="82" idx="3"/>
            <a:endCxn id="57" idx="1"/>
          </p:cNvCxnSpPr>
          <p:nvPr/>
        </p:nvCxnSpPr>
        <p:spPr>
          <a:xfrm flipV="1">
            <a:off x="6615646" y="2186145"/>
            <a:ext cx="1359285" cy="1283019"/>
          </a:xfrm>
          <a:prstGeom prst="bentConnector3">
            <a:avLst>
              <a:gd name="adj1" fmla="val 50000"/>
            </a:avLst>
          </a:prstGeom>
          <a:ln w="381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Соединительная линия уступом 7"/>
          <p:cNvCxnSpPr>
            <a:stCxn id="66" idx="3"/>
            <a:endCxn id="78" idx="1"/>
          </p:cNvCxnSpPr>
          <p:nvPr/>
        </p:nvCxnSpPr>
        <p:spPr>
          <a:xfrm flipV="1">
            <a:off x="4312666" y="3943455"/>
            <a:ext cx="1167577" cy="321058"/>
          </a:xfrm>
          <a:prstGeom prst="bentConnector3">
            <a:avLst>
              <a:gd name="adj1" fmla="val 50000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Соединительная линия уступом 8"/>
          <p:cNvCxnSpPr>
            <a:stCxn id="17" idx="3"/>
            <a:endCxn id="29" idx="1"/>
          </p:cNvCxnSpPr>
          <p:nvPr/>
        </p:nvCxnSpPr>
        <p:spPr>
          <a:xfrm>
            <a:off x="4371274" y="1696841"/>
            <a:ext cx="1098716" cy="4220"/>
          </a:xfrm>
          <a:prstGeom prst="bentConnector3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Соединительная линия уступом 9"/>
          <p:cNvCxnSpPr>
            <a:stCxn id="46" idx="3"/>
            <a:endCxn id="17" idx="1"/>
          </p:cNvCxnSpPr>
          <p:nvPr/>
        </p:nvCxnSpPr>
        <p:spPr>
          <a:xfrm flipV="1">
            <a:off x="1857692" y="1696841"/>
            <a:ext cx="1383298" cy="3989"/>
          </a:xfrm>
          <a:prstGeom prst="bentConnector3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Группа 12"/>
          <p:cNvGrpSpPr/>
          <p:nvPr/>
        </p:nvGrpSpPr>
        <p:grpSpPr>
          <a:xfrm>
            <a:off x="2687074" y="852190"/>
            <a:ext cx="2231701" cy="1327559"/>
            <a:chOff x="2764557" y="3462957"/>
            <a:chExt cx="2231701" cy="1327559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3318473" y="4146638"/>
              <a:ext cx="1130284" cy="643878"/>
              <a:chOff x="3719023" y="2468296"/>
              <a:chExt cx="1662546" cy="947086"/>
            </a:xfrm>
          </p:grpSpPr>
          <p:pic>
            <p:nvPicPr>
              <p:cNvPr id="17" name="Picture 10" descr="VMW_ICON_StorageArray_2D(F).png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19023" y="2468296"/>
                <a:ext cx="1662546" cy="473543"/>
              </a:xfrm>
              <a:prstGeom prst="rect">
                <a:avLst/>
              </a:prstGeom>
            </p:spPr>
          </p:pic>
          <p:pic>
            <p:nvPicPr>
              <p:cNvPr id="18" name="Picture 10" descr="VMW_ICON_StorageArray_2D(F).png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19023" y="2941839"/>
                <a:ext cx="1662546" cy="473543"/>
              </a:xfrm>
              <a:prstGeom prst="rect">
                <a:avLst/>
              </a:prstGeom>
            </p:spPr>
          </p:pic>
        </p:grpSp>
        <p:sp>
          <p:nvSpPr>
            <p:cNvPr id="16" name="TextBox 15"/>
            <p:cNvSpPr txBox="1"/>
            <p:nvPr/>
          </p:nvSpPr>
          <p:spPr>
            <a:xfrm>
              <a:off x="2764557" y="3462957"/>
              <a:ext cx="223170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С</a:t>
              </a:r>
              <a:r>
                <a:rPr lang="ru-RU" sz="2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еть хранения </a:t>
              </a:r>
            </a:p>
            <a:p>
              <a:pPr algn="ctr"/>
              <a:r>
                <a:rPr lang="ru-RU" sz="2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данных</a:t>
              </a:r>
              <a:endPara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4924642" y="853231"/>
            <a:ext cx="2210862" cy="1566030"/>
            <a:chOff x="4170668" y="2943090"/>
            <a:chExt cx="2210862" cy="1566030"/>
          </a:xfrm>
        </p:grpSpPr>
        <p:grpSp>
          <p:nvGrpSpPr>
            <p:cNvPr id="26" name="Группа 25"/>
            <p:cNvGrpSpPr/>
            <p:nvPr/>
          </p:nvGrpSpPr>
          <p:grpSpPr>
            <a:xfrm>
              <a:off x="4716016" y="3647280"/>
              <a:ext cx="1130284" cy="861840"/>
              <a:chOff x="4355976" y="1916832"/>
              <a:chExt cx="1130284" cy="861840"/>
            </a:xfrm>
          </p:grpSpPr>
          <p:pic>
            <p:nvPicPr>
              <p:cNvPr id="28" name="Picture 8" descr="ICON_Server_flat_Q408.png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355976" y="2204112"/>
                <a:ext cx="1130284" cy="2872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" name="Picture 8" descr="ICON_Server_flat_Q408.png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355976" y="1916832"/>
                <a:ext cx="1130284" cy="2872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" name="Picture 8" descr="ICON_Server_flat_Q408.png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355976" y="2491392"/>
                <a:ext cx="1130284" cy="2872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7" name="TextBox 26"/>
            <p:cNvSpPr txBox="1"/>
            <p:nvPr/>
          </p:nvSpPr>
          <p:spPr>
            <a:xfrm>
              <a:off x="4170668" y="2943090"/>
              <a:ext cx="221086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Виртуализация</a:t>
              </a:r>
            </a:p>
            <a:p>
              <a:pPr algn="ctr"/>
              <a:r>
                <a:rPr lang="ru-RU" sz="2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серверов</a:t>
              </a:r>
              <a:endPara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65044" y="879357"/>
            <a:ext cx="2444900" cy="1826953"/>
            <a:chOff x="-194820" y="2754175"/>
            <a:chExt cx="2444900" cy="1826953"/>
          </a:xfrm>
        </p:grpSpPr>
        <p:grpSp>
          <p:nvGrpSpPr>
            <p:cNvPr id="38" name="Группа 37"/>
            <p:cNvGrpSpPr/>
            <p:nvPr/>
          </p:nvGrpSpPr>
          <p:grpSpPr>
            <a:xfrm>
              <a:off x="467544" y="3432008"/>
              <a:ext cx="1130284" cy="1149120"/>
              <a:chOff x="2953154" y="2565656"/>
              <a:chExt cx="1130284" cy="1149120"/>
            </a:xfrm>
          </p:grpSpPr>
          <p:pic>
            <p:nvPicPr>
              <p:cNvPr id="45" name="Picture 8" descr="ICON_Server_flat_Q408.png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953154" y="2852936"/>
                <a:ext cx="1130284" cy="2872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6" name="Picture 8" descr="ICON_Server_flat_Q408.png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953154" y="2565656"/>
                <a:ext cx="1130284" cy="2872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7" name="Picture 8" descr="ICON_Server_flat_Q408.png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953154" y="3427496"/>
                <a:ext cx="1130284" cy="2872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8" name="Picture 8" descr="ICON_Server_flat_Q408.png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953154" y="3140216"/>
                <a:ext cx="1130284" cy="2872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37" name="TextBox 36"/>
            <p:cNvSpPr txBox="1"/>
            <p:nvPr/>
          </p:nvSpPr>
          <p:spPr>
            <a:xfrm>
              <a:off x="-194820" y="2754175"/>
              <a:ext cx="244490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Виртуализация</a:t>
              </a:r>
            </a:p>
            <a:p>
              <a:pPr algn="ctr"/>
              <a:r>
                <a:rPr lang="ru-RU" sz="2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рабочих станций</a:t>
              </a:r>
              <a:endPara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7170268" y="874114"/>
            <a:ext cx="2789546" cy="2097583"/>
            <a:chOff x="4299424" y="1471239"/>
            <a:chExt cx="2789546" cy="2097583"/>
          </a:xfrm>
        </p:grpSpPr>
        <p:grpSp>
          <p:nvGrpSpPr>
            <p:cNvPr id="52" name="Группа 51"/>
            <p:cNvGrpSpPr/>
            <p:nvPr/>
          </p:nvGrpSpPr>
          <p:grpSpPr>
            <a:xfrm>
              <a:off x="4299424" y="1471239"/>
              <a:ext cx="2789546" cy="2097583"/>
              <a:chOff x="4299424" y="1471239"/>
              <a:chExt cx="2789546" cy="2097583"/>
            </a:xfrm>
          </p:grpSpPr>
          <p:grpSp>
            <p:nvGrpSpPr>
              <p:cNvPr id="56" name="Группа 55"/>
              <p:cNvGrpSpPr/>
              <p:nvPr/>
            </p:nvGrpSpPr>
            <p:grpSpPr>
              <a:xfrm>
                <a:off x="4299424" y="1471239"/>
                <a:ext cx="2789546" cy="2097583"/>
                <a:chOff x="2513810" y="2700684"/>
                <a:chExt cx="2789546" cy="2097583"/>
              </a:xfrm>
            </p:grpSpPr>
            <p:grpSp>
              <p:nvGrpSpPr>
                <p:cNvPr id="59" name="Группа 58"/>
                <p:cNvGrpSpPr/>
                <p:nvPr/>
              </p:nvGrpSpPr>
              <p:grpSpPr>
                <a:xfrm>
                  <a:off x="3318473" y="4154389"/>
                  <a:ext cx="1130284" cy="643878"/>
                  <a:chOff x="3719023" y="2479688"/>
                  <a:chExt cx="1662546" cy="947086"/>
                </a:xfrm>
              </p:grpSpPr>
              <p:pic>
                <p:nvPicPr>
                  <p:cNvPr id="61" name="Picture 10" descr="VMW_ICON_StorageArray_2D(F).png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719023" y="2479688"/>
                    <a:ext cx="1662546" cy="473543"/>
                  </a:xfrm>
                  <a:prstGeom prst="rect">
                    <a:avLst/>
                  </a:prstGeom>
                </p:spPr>
              </p:pic>
              <p:pic>
                <p:nvPicPr>
                  <p:cNvPr id="62" name="Picture 10" descr="VMW_ICON_StorageArray_2D(F).png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719023" y="2953231"/>
                    <a:ext cx="1662546" cy="473543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60" name="TextBox 59"/>
                <p:cNvSpPr txBox="1"/>
                <p:nvPr/>
              </p:nvSpPr>
              <p:spPr>
                <a:xfrm>
                  <a:off x="2513810" y="2700684"/>
                  <a:ext cx="2789546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ru-RU" sz="2000" dirty="0" smtClean="0"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rPr>
                    <a:t>Резервное и </a:t>
                  </a:r>
                </a:p>
                <a:p>
                  <a:r>
                    <a:rPr lang="ru-RU" sz="2000" dirty="0" smtClean="0"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rPr>
                    <a:t>архивное хранение</a:t>
                  </a:r>
                  <a:endParaRPr lang="ru-RU" sz="20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endParaRPr>
                </a:p>
              </p:txBody>
            </p:sp>
          </p:grpSp>
          <p:pic>
            <p:nvPicPr>
              <p:cNvPr id="57" name="Picture 8" descr="ICON_Server_flat_Q408.png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5104087" y="2639630"/>
                <a:ext cx="1130284" cy="2872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" name="Picture 8" descr="ICON_Server_flat_Q408.png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5104087" y="2354316"/>
                <a:ext cx="1130284" cy="2872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3" name="Группа 52"/>
            <p:cNvGrpSpPr/>
            <p:nvPr/>
          </p:nvGrpSpPr>
          <p:grpSpPr>
            <a:xfrm>
              <a:off x="5104087" y="2141426"/>
              <a:ext cx="1130284" cy="212890"/>
              <a:chOff x="5104087" y="2141426"/>
              <a:chExt cx="1130284" cy="212890"/>
            </a:xfrm>
          </p:grpSpPr>
          <p:pic>
            <p:nvPicPr>
              <p:cNvPr id="54" name="Рисунок 5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04087" y="2141426"/>
                <a:ext cx="1130284" cy="110364"/>
              </a:xfrm>
              <a:prstGeom prst="rect">
                <a:avLst/>
              </a:prstGeom>
            </p:spPr>
          </p:pic>
          <p:pic>
            <p:nvPicPr>
              <p:cNvPr id="55" name="Рисунок 5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04087" y="2243952"/>
                <a:ext cx="1130284" cy="110364"/>
              </a:xfrm>
              <a:prstGeom prst="rect">
                <a:avLst/>
              </a:prstGeom>
            </p:spPr>
          </p:pic>
        </p:grpSp>
      </p:grpSp>
      <p:cxnSp>
        <p:nvCxnSpPr>
          <p:cNvPr id="64" name="Соединительная линия уступом 63"/>
          <p:cNvCxnSpPr>
            <a:stCxn id="48" idx="1"/>
            <a:endCxn id="98" idx="1"/>
          </p:cNvCxnSpPr>
          <p:nvPr/>
        </p:nvCxnSpPr>
        <p:spPr>
          <a:xfrm rot="10800000" flipH="1" flipV="1">
            <a:off x="727408" y="2275389"/>
            <a:ext cx="25872" cy="1640461"/>
          </a:xfrm>
          <a:prstGeom prst="bentConnector3">
            <a:avLst>
              <a:gd name="adj1" fmla="val -1978722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Группа 64"/>
          <p:cNvGrpSpPr/>
          <p:nvPr/>
        </p:nvGrpSpPr>
        <p:grpSpPr>
          <a:xfrm>
            <a:off x="3010968" y="3157530"/>
            <a:ext cx="1508746" cy="1836759"/>
            <a:chOff x="3665680" y="3172909"/>
            <a:chExt cx="1508746" cy="1836759"/>
          </a:xfrm>
        </p:grpSpPr>
        <p:pic>
          <p:nvPicPr>
            <p:cNvPr id="66" name="Рисунок 6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24625" y="3550116"/>
              <a:ext cx="1142753" cy="1459552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3665680" y="3172909"/>
              <a:ext cx="15087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Ядро сети</a:t>
              </a:r>
              <a:endPara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69" name="Группа 68"/>
          <p:cNvGrpSpPr/>
          <p:nvPr/>
        </p:nvGrpSpPr>
        <p:grpSpPr>
          <a:xfrm>
            <a:off x="5110204" y="3028126"/>
            <a:ext cx="1988045" cy="1569651"/>
            <a:chOff x="5147563" y="2441049"/>
            <a:chExt cx="1988045" cy="1569651"/>
          </a:xfrm>
        </p:grpSpPr>
        <p:sp>
          <p:nvSpPr>
            <p:cNvPr id="70" name="TextBox 69"/>
            <p:cNvSpPr txBox="1"/>
            <p:nvPr/>
          </p:nvSpPr>
          <p:spPr>
            <a:xfrm>
              <a:off x="5147563" y="2441049"/>
              <a:ext cx="198804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О</a:t>
              </a:r>
              <a:r>
                <a:rPr lang="ru-RU" sz="2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порная сеть</a:t>
              </a:r>
              <a:endPara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72" name="Группа 71"/>
            <p:cNvGrpSpPr/>
            <p:nvPr/>
          </p:nvGrpSpPr>
          <p:grpSpPr>
            <a:xfrm>
              <a:off x="5515010" y="2812582"/>
              <a:ext cx="1140495" cy="1198118"/>
              <a:chOff x="5515010" y="2812582"/>
              <a:chExt cx="1140495" cy="1198118"/>
            </a:xfrm>
          </p:grpSpPr>
          <p:pic>
            <p:nvPicPr>
              <p:cNvPr id="73" name="Рисунок 72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20102" y="3872007"/>
                <a:ext cx="1135403" cy="138693"/>
              </a:xfrm>
              <a:prstGeom prst="rect">
                <a:avLst/>
              </a:prstGeom>
            </p:spPr>
          </p:pic>
          <p:pic>
            <p:nvPicPr>
              <p:cNvPr id="74" name="Рисунок 73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19727" y="3755361"/>
                <a:ext cx="1135403" cy="138693"/>
              </a:xfrm>
              <a:prstGeom prst="rect">
                <a:avLst/>
              </a:prstGeom>
            </p:spPr>
          </p:pic>
          <p:pic>
            <p:nvPicPr>
              <p:cNvPr id="75" name="Рисунок 74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17606" y="3639267"/>
                <a:ext cx="1135403" cy="138693"/>
              </a:xfrm>
              <a:prstGeom prst="rect">
                <a:avLst/>
              </a:prstGeom>
            </p:spPr>
          </p:pic>
          <p:pic>
            <p:nvPicPr>
              <p:cNvPr id="76" name="Рисунок 75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17605" y="3521811"/>
                <a:ext cx="1135403" cy="138693"/>
              </a:xfrm>
              <a:prstGeom prst="rect">
                <a:avLst/>
              </a:prstGeom>
            </p:spPr>
          </p:pic>
          <p:pic>
            <p:nvPicPr>
              <p:cNvPr id="77" name="Рисунок 76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17604" y="3405717"/>
                <a:ext cx="1135403" cy="138693"/>
              </a:xfrm>
              <a:prstGeom prst="rect">
                <a:avLst/>
              </a:prstGeom>
            </p:spPr>
          </p:pic>
          <p:pic>
            <p:nvPicPr>
              <p:cNvPr id="78" name="Рисунок 77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17602" y="3287031"/>
                <a:ext cx="1135403" cy="138693"/>
              </a:xfrm>
              <a:prstGeom prst="rect">
                <a:avLst/>
              </a:prstGeom>
            </p:spPr>
          </p:pic>
          <p:pic>
            <p:nvPicPr>
              <p:cNvPr id="79" name="Рисунок 78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17603" y="3169234"/>
                <a:ext cx="1135403" cy="138693"/>
              </a:xfrm>
              <a:prstGeom prst="rect">
                <a:avLst/>
              </a:prstGeom>
            </p:spPr>
          </p:pic>
          <p:pic>
            <p:nvPicPr>
              <p:cNvPr id="80" name="Рисунок 79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515010" y="3050707"/>
                <a:ext cx="1137995" cy="139010"/>
              </a:xfrm>
              <a:prstGeom prst="rect">
                <a:avLst/>
              </a:prstGeom>
            </p:spPr>
          </p:pic>
          <p:pic>
            <p:nvPicPr>
              <p:cNvPr id="81" name="Рисунок 80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515010" y="2931644"/>
                <a:ext cx="1137995" cy="139010"/>
              </a:xfrm>
              <a:prstGeom prst="rect">
                <a:avLst/>
              </a:prstGeom>
            </p:spPr>
          </p:pic>
          <p:pic>
            <p:nvPicPr>
              <p:cNvPr id="82" name="Рисунок 81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515010" y="2812582"/>
                <a:ext cx="1137995" cy="139010"/>
              </a:xfrm>
              <a:prstGeom prst="rect">
                <a:avLst/>
              </a:prstGeom>
            </p:spPr>
          </p:pic>
        </p:grpSp>
      </p:grpSp>
      <p:sp>
        <p:nvSpPr>
          <p:cNvPr id="83" name="TextBox 82"/>
          <p:cNvSpPr txBox="1"/>
          <p:nvPr/>
        </p:nvSpPr>
        <p:spPr>
          <a:xfrm>
            <a:off x="1855553" y="2278646"/>
            <a:ext cx="7136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en-US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</a:t>
            </a:r>
            <a:r>
              <a:rPr lang="ru-RU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Гб</a:t>
            </a:r>
            <a:r>
              <a:rPr lang="en-US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</a:t>
            </a:r>
            <a:r>
              <a:rPr lang="ru-RU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</a:t>
            </a:r>
            <a:endParaRPr lang="ru-RU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84" name="Соединительная линия уступом 83"/>
          <p:cNvCxnSpPr>
            <a:stCxn id="47" idx="3"/>
          </p:cNvCxnSpPr>
          <p:nvPr/>
        </p:nvCxnSpPr>
        <p:spPr>
          <a:xfrm>
            <a:off x="1857692" y="2562670"/>
            <a:ext cx="1309318" cy="1144619"/>
          </a:xfrm>
          <a:prstGeom prst="bentConnector3">
            <a:avLst>
              <a:gd name="adj1" fmla="val 50000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2403822" y="1726203"/>
            <a:ext cx="7136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24Гб</a:t>
            </a:r>
            <a:r>
              <a:rPr lang="en-US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</a:t>
            </a:r>
            <a:r>
              <a:rPr lang="ru-RU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</a:t>
            </a:r>
            <a:endParaRPr lang="ru-RU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86" name="Соединительная линия уступом 85"/>
          <p:cNvCxnSpPr/>
          <p:nvPr/>
        </p:nvCxnSpPr>
        <p:spPr>
          <a:xfrm rot="10800000" flipV="1">
            <a:off x="1838887" y="3915275"/>
            <a:ext cx="1369369" cy="3"/>
          </a:xfrm>
          <a:prstGeom prst="bentConnector3">
            <a:avLst>
              <a:gd name="adj1" fmla="val 50000"/>
            </a:avLst>
          </a:prstGeom>
          <a:ln w="381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Группа 86"/>
          <p:cNvGrpSpPr/>
          <p:nvPr/>
        </p:nvGrpSpPr>
        <p:grpSpPr>
          <a:xfrm>
            <a:off x="270154" y="4947217"/>
            <a:ext cx="2089033" cy="1518121"/>
            <a:chOff x="2472610" y="4673404"/>
            <a:chExt cx="2089033" cy="1518121"/>
          </a:xfrm>
        </p:grpSpPr>
        <p:grpSp>
          <p:nvGrpSpPr>
            <p:cNvPr id="88" name="Группа 87"/>
            <p:cNvGrpSpPr/>
            <p:nvPr/>
          </p:nvGrpSpPr>
          <p:grpSpPr>
            <a:xfrm>
              <a:off x="2947107" y="5042405"/>
              <a:ext cx="1130284" cy="1149120"/>
              <a:chOff x="2615770" y="5010032"/>
              <a:chExt cx="1130284" cy="1149120"/>
            </a:xfrm>
          </p:grpSpPr>
          <p:pic>
            <p:nvPicPr>
              <p:cNvPr id="91" name="Picture 8" descr="ICON_Server_flat_Q408.png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615770" y="5297312"/>
                <a:ext cx="1130284" cy="2872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" name="Picture 8" descr="ICON_Server_flat_Q408.png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615770" y="5010032"/>
                <a:ext cx="1130284" cy="2872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" name="Picture 8" descr="ICON_Server_flat_Q408.png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615770" y="5871872"/>
                <a:ext cx="1130284" cy="2872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" name="Picture 8" descr="ICON_Server_flat_Q408.png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615770" y="5584592"/>
                <a:ext cx="1130284" cy="2872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89" name="TextBox 88"/>
            <p:cNvSpPr txBox="1"/>
            <p:nvPr/>
          </p:nvSpPr>
          <p:spPr>
            <a:xfrm>
              <a:off x="2472610" y="4673404"/>
              <a:ext cx="20890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С</a:t>
              </a:r>
              <a:r>
                <a:rPr lang="ru-RU" sz="2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ервера СУБД</a:t>
              </a:r>
              <a:endPara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95" name="TextBox 94"/>
          <p:cNvSpPr txBox="1"/>
          <p:nvPr/>
        </p:nvSpPr>
        <p:spPr>
          <a:xfrm>
            <a:off x="6701041" y="4027232"/>
            <a:ext cx="615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1Гб</a:t>
            </a:r>
            <a:r>
              <a:rPr lang="en-US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</a:t>
            </a:r>
            <a:r>
              <a:rPr lang="ru-RU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</a:t>
            </a:r>
            <a:endParaRPr lang="ru-RU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96" name="Группа 95"/>
          <p:cNvGrpSpPr/>
          <p:nvPr/>
        </p:nvGrpSpPr>
        <p:grpSpPr>
          <a:xfrm>
            <a:off x="236204" y="3103754"/>
            <a:ext cx="2157963" cy="1267199"/>
            <a:chOff x="44320" y="4064408"/>
            <a:chExt cx="2157963" cy="1267199"/>
          </a:xfrm>
        </p:grpSpPr>
        <p:grpSp>
          <p:nvGrpSpPr>
            <p:cNvPr id="99" name="Группа 98"/>
            <p:cNvGrpSpPr/>
            <p:nvPr/>
          </p:nvGrpSpPr>
          <p:grpSpPr>
            <a:xfrm>
              <a:off x="44320" y="4064408"/>
              <a:ext cx="2157963" cy="1267199"/>
              <a:chOff x="1603854" y="4355948"/>
              <a:chExt cx="2157963" cy="1267199"/>
            </a:xfrm>
          </p:grpSpPr>
          <p:pic>
            <p:nvPicPr>
              <p:cNvPr id="101" name="Picture 10" descr="VMW_ICON_StorageArray_2D(F).png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23728" y="5301208"/>
                <a:ext cx="1130284" cy="321939"/>
              </a:xfrm>
              <a:prstGeom prst="rect">
                <a:avLst/>
              </a:prstGeom>
            </p:spPr>
          </p:pic>
          <p:sp>
            <p:nvSpPr>
              <p:cNvPr id="102" name="TextBox 101"/>
              <p:cNvSpPr txBox="1"/>
              <p:nvPr/>
            </p:nvSpPr>
            <p:spPr>
              <a:xfrm>
                <a:off x="1603854" y="4355948"/>
                <a:ext cx="2157963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2000" dirty="0" smtClean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Профили</a:t>
                </a:r>
              </a:p>
              <a:p>
                <a:r>
                  <a:rPr lang="ru-RU" sz="2000" dirty="0" smtClean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пользователей</a:t>
                </a:r>
                <a:endParaRPr lang="ru-RU" sz="20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pic>
          <p:nvPicPr>
            <p:cNvPr id="98" name="Picture 8" descr="ICON_Server_flat_Q408.pn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61396" y="4732865"/>
              <a:ext cx="1130284" cy="287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3" name="TextBox 102"/>
          <p:cNvSpPr txBox="1"/>
          <p:nvPr/>
        </p:nvSpPr>
        <p:spPr>
          <a:xfrm>
            <a:off x="8290306" y="4101482"/>
            <a:ext cx="19255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</a:t>
            </a:r>
            <a:r>
              <a:rPr lang="ru-R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еть доступа</a:t>
            </a:r>
            <a:endParaRPr lang="ru-RU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04" name="Соединительная линия уступом 103"/>
          <p:cNvCxnSpPr>
            <a:stCxn id="108" idx="1"/>
          </p:cNvCxnSpPr>
          <p:nvPr/>
        </p:nvCxnSpPr>
        <p:spPr>
          <a:xfrm rot="10800000">
            <a:off x="4311002" y="4559056"/>
            <a:ext cx="1414953" cy="669976"/>
          </a:xfrm>
          <a:prstGeom prst="bentConnector3">
            <a:avLst>
              <a:gd name="adj1" fmla="val 50000"/>
            </a:avLst>
          </a:prstGeom>
          <a:ln w="381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8" name="Рисунок 10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25954" y="5162840"/>
            <a:ext cx="1178816" cy="132384"/>
          </a:xfrm>
          <a:prstGeom prst="rect">
            <a:avLst/>
          </a:prstGeom>
        </p:spPr>
      </p:pic>
      <p:sp>
        <p:nvSpPr>
          <p:cNvPr id="110" name="TextBox 109"/>
          <p:cNvSpPr txBox="1"/>
          <p:nvPr/>
        </p:nvSpPr>
        <p:spPr>
          <a:xfrm>
            <a:off x="8225913" y="4875185"/>
            <a:ext cx="23294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</a:t>
            </a:r>
            <a:r>
              <a:rPr lang="ru-R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еть внешнего</a:t>
            </a:r>
          </a:p>
          <a:p>
            <a:r>
              <a:rPr lang="ru-R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взаимодействия</a:t>
            </a:r>
            <a:endParaRPr lang="ru-RU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11" name="Соединительная линия уступом 110"/>
          <p:cNvCxnSpPr>
            <a:stCxn id="108" idx="3"/>
            <a:endCxn id="110" idx="1"/>
          </p:cNvCxnSpPr>
          <p:nvPr/>
        </p:nvCxnSpPr>
        <p:spPr>
          <a:xfrm>
            <a:off x="6904770" y="5229032"/>
            <a:ext cx="1321143" cy="96"/>
          </a:xfrm>
          <a:prstGeom prst="bentConnector3">
            <a:avLst>
              <a:gd name="adj1" fmla="val 50000"/>
            </a:avLst>
          </a:prstGeom>
          <a:ln w="381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5062447" y="4819900"/>
            <a:ext cx="26581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Межсетевой экран</a:t>
            </a:r>
            <a:endParaRPr lang="ru-RU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7" name="Заголовок 1"/>
          <p:cNvSpPr txBox="1">
            <a:spLocks/>
          </p:cNvSpPr>
          <p:nvPr/>
        </p:nvSpPr>
        <p:spPr>
          <a:xfrm>
            <a:off x="2228908" y="5962159"/>
            <a:ext cx="6083736" cy="61476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dirty="0"/>
              <a:t>в</a:t>
            </a:r>
            <a:r>
              <a:rPr lang="ru-RU" dirty="0" smtClean="0"/>
              <a:t>сего 14 серверов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0061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4697" y="31339"/>
            <a:ext cx="8951168" cy="614766"/>
          </a:xfrm>
        </p:spPr>
        <p:txBody>
          <a:bodyPr>
            <a:noAutofit/>
          </a:bodyPr>
          <a:lstStyle/>
          <a:p>
            <a:r>
              <a:rPr lang="ru-RU" dirty="0" smtClean="0"/>
              <a:t>Будущее лет через 5</a:t>
            </a:r>
            <a:r>
              <a:rPr lang="en-US" dirty="0" smtClean="0"/>
              <a:t>?</a:t>
            </a:r>
            <a:endParaRPr lang="ru-RU" dirty="0"/>
          </a:p>
        </p:txBody>
      </p:sp>
      <p:grpSp>
        <p:nvGrpSpPr>
          <p:cNvPr id="41" name="Группа 40"/>
          <p:cNvGrpSpPr/>
          <p:nvPr/>
        </p:nvGrpSpPr>
        <p:grpSpPr>
          <a:xfrm>
            <a:off x="831026" y="1002421"/>
            <a:ext cx="8701405" cy="5046646"/>
            <a:chOff x="1168381" y="456501"/>
            <a:chExt cx="8701405" cy="5046646"/>
          </a:xfrm>
        </p:grpSpPr>
        <p:cxnSp>
          <p:nvCxnSpPr>
            <p:cNvPr id="4" name="Соединительная линия уступом 3"/>
            <p:cNvCxnSpPr>
              <a:stCxn id="78" idx="3"/>
              <a:endCxn id="103" idx="1"/>
            </p:cNvCxnSpPr>
            <p:nvPr/>
          </p:nvCxnSpPr>
          <p:spPr>
            <a:xfrm>
              <a:off x="6615646" y="4776163"/>
              <a:ext cx="1328613" cy="4737"/>
            </a:xfrm>
            <a:prstGeom prst="bentConnector3">
              <a:avLst>
                <a:gd name="adj1" fmla="val 50000"/>
              </a:avLst>
            </a:prstGeom>
            <a:ln w="38100">
              <a:solidFill>
                <a:srgbClr val="FF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Соединительная линия уступом 7"/>
            <p:cNvCxnSpPr>
              <a:stCxn id="66" idx="3"/>
              <a:endCxn id="78" idx="1"/>
            </p:cNvCxnSpPr>
            <p:nvPr/>
          </p:nvCxnSpPr>
          <p:spPr>
            <a:xfrm>
              <a:off x="4305958" y="4773371"/>
              <a:ext cx="1174285" cy="2792"/>
            </a:xfrm>
            <a:prstGeom prst="bentConnector3">
              <a:avLst>
                <a:gd name="adj1" fmla="val 50000"/>
              </a:avLst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5" name="Группа 64"/>
            <p:cNvGrpSpPr/>
            <p:nvPr/>
          </p:nvGrpSpPr>
          <p:grpSpPr>
            <a:xfrm>
              <a:off x="2990612" y="3666388"/>
              <a:ext cx="1508746" cy="1836759"/>
              <a:chOff x="3626274" y="3172909"/>
              <a:chExt cx="1508746" cy="1836759"/>
            </a:xfrm>
          </p:grpSpPr>
          <p:pic>
            <p:nvPicPr>
              <p:cNvPr id="66" name="Рисунок 6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798867" y="3550116"/>
                <a:ext cx="1142753" cy="1459552"/>
              </a:xfrm>
              <a:prstGeom prst="rect">
                <a:avLst/>
              </a:prstGeom>
            </p:spPr>
          </p:pic>
          <p:sp>
            <p:nvSpPr>
              <p:cNvPr id="67" name="TextBox 66"/>
              <p:cNvSpPr txBox="1"/>
              <p:nvPr/>
            </p:nvSpPr>
            <p:spPr>
              <a:xfrm>
                <a:off x="3626274" y="3172909"/>
                <a:ext cx="150874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000" dirty="0" smtClean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Ядро сети</a:t>
                </a:r>
                <a:endParaRPr lang="ru-RU" sz="20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69" name="Группа 68"/>
            <p:cNvGrpSpPr/>
            <p:nvPr/>
          </p:nvGrpSpPr>
          <p:grpSpPr>
            <a:xfrm>
              <a:off x="5110204" y="3847955"/>
              <a:ext cx="1988045" cy="1582530"/>
              <a:chOff x="5147563" y="2428170"/>
              <a:chExt cx="1988045" cy="1582530"/>
            </a:xfrm>
          </p:grpSpPr>
          <p:sp>
            <p:nvSpPr>
              <p:cNvPr id="70" name="TextBox 69"/>
              <p:cNvSpPr txBox="1"/>
              <p:nvPr/>
            </p:nvSpPr>
            <p:spPr>
              <a:xfrm>
                <a:off x="5147563" y="2428170"/>
                <a:ext cx="198804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0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О</a:t>
                </a:r>
                <a:r>
                  <a:rPr lang="ru-RU" sz="2000" dirty="0" smtClean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порная сеть</a:t>
                </a:r>
                <a:endParaRPr lang="ru-RU" sz="20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grpSp>
            <p:nvGrpSpPr>
              <p:cNvPr id="72" name="Группа 71"/>
              <p:cNvGrpSpPr/>
              <p:nvPr/>
            </p:nvGrpSpPr>
            <p:grpSpPr>
              <a:xfrm>
                <a:off x="5515010" y="2812582"/>
                <a:ext cx="1140495" cy="1198118"/>
                <a:chOff x="5515010" y="2812582"/>
                <a:chExt cx="1140495" cy="1198118"/>
              </a:xfrm>
            </p:grpSpPr>
            <p:pic>
              <p:nvPicPr>
                <p:cNvPr id="73" name="Рисунок 72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520102" y="3872007"/>
                  <a:ext cx="1135403" cy="138693"/>
                </a:xfrm>
                <a:prstGeom prst="rect">
                  <a:avLst/>
                </a:prstGeom>
              </p:spPr>
            </p:pic>
            <p:pic>
              <p:nvPicPr>
                <p:cNvPr id="74" name="Рисунок 73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519727" y="3755361"/>
                  <a:ext cx="1135403" cy="138693"/>
                </a:xfrm>
                <a:prstGeom prst="rect">
                  <a:avLst/>
                </a:prstGeom>
              </p:spPr>
            </p:pic>
            <p:pic>
              <p:nvPicPr>
                <p:cNvPr id="75" name="Рисунок 74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517606" y="3639267"/>
                  <a:ext cx="1135403" cy="138693"/>
                </a:xfrm>
                <a:prstGeom prst="rect">
                  <a:avLst/>
                </a:prstGeom>
              </p:spPr>
            </p:pic>
            <p:pic>
              <p:nvPicPr>
                <p:cNvPr id="76" name="Рисунок 75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517605" y="3521811"/>
                  <a:ext cx="1135403" cy="138693"/>
                </a:xfrm>
                <a:prstGeom prst="rect">
                  <a:avLst/>
                </a:prstGeom>
              </p:spPr>
            </p:pic>
            <p:pic>
              <p:nvPicPr>
                <p:cNvPr id="77" name="Рисунок 76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517604" y="3405717"/>
                  <a:ext cx="1135403" cy="138693"/>
                </a:xfrm>
                <a:prstGeom prst="rect">
                  <a:avLst/>
                </a:prstGeom>
              </p:spPr>
            </p:pic>
            <p:pic>
              <p:nvPicPr>
                <p:cNvPr id="78" name="Рисунок 77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517602" y="3287031"/>
                  <a:ext cx="1135403" cy="138693"/>
                </a:xfrm>
                <a:prstGeom prst="rect">
                  <a:avLst/>
                </a:prstGeom>
              </p:spPr>
            </p:pic>
            <p:pic>
              <p:nvPicPr>
                <p:cNvPr id="79" name="Рисунок 7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517603" y="3169234"/>
                  <a:ext cx="1135403" cy="138693"/>
                </a:xfrm>
                <a:prstGeom prst="rect">
                  <a:avLst/>
                </a:prstGeom>
              </p:spPr>
            </p:pic>
            <p:pic>
              <p:nvPicPr>
                <p:cNvPr id="80" name="Рисунок 79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515010" y="3050707"/>
                  <a:ext cx="1137995" cy="139010"/>
                </a:xfrm>
                <a:prstGeom prst="rect">
                  <a:avLst/>
                </a:prstGeom>
              </p:spPr>
            </p:pic>
            <p:pic>
              <p:nvPicPr>
                <p:cNvPr id="81" name="Рисунок 80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515010" y="2931644"/>
                  <a:ext cx="1137995" cy="139010"/>
                </a:xfrm>
                <a:prstGeom prst="rect">
                  <a:avLst/>
                </a:prstGeom>
              </p:spPr>
            </p:pic>
            <p:pic>
              <p:nvPicPr>
                <p:cNvPr id="82" name="Рисунок 81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515010" y="2812582"/>
                  <a:ext cx="1137995" cy="139010"/>
                </a:xfrm>
                <a:prstGeom prst="rect">
                  <a:avLst/>
                </a:prstGeom>
              </p:spPr>
            </p:pic>
          </p:grpSp>
        </p:grpSp>
        <p:sp>
          <p:nvSpPr>
            <p:cNvPr id="103" name="TextBox 102"/>
            <p:cNvSpPr txBox="1"/>
            <p:nvPr/>
          </p:nvSpPr>
          <p:spPr>
            <a:xfrm>
              <a:off x="7944259" y="4580845"/>
              <a:ext cx="19255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С</a:t>
              </a:r>
              <a:r>
                <a:rPr lang="ru-RU" sz="2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еть доступа</a:t>
              </a:r>
              <a:endPara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pic>
          <p:nvPicPr>
            <p:cNvPr id="112" name="Picture 27" descr="ICON_Cloud_Q30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560257" y="857507"/>
              <a:ext cx="4293719" cy="27319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13" name="Соединительная линия уступом 112"/>
            <p:cNvCxnSpPr>
              <a:stCxn id="67" idx="0"/>
              <a:endCxn id="120" idx="2"/>
            </p:cNvCxnSpPr>
            <p:nvPr/>
          </p:nvCxnSpPr>
          <p:spPr>
            <a:xfrm rot="5400000" flipH="1" flipV="1">
              <a:off x="3360886" y="3281521"/>
              <a:ext cx="768966" cy="769"/>
            </a:xfrm>
            <a:prstGeom prst="bentConnector3">
              <a:avLst>
                <a:gd name="adj1" fmla="val 50000"/>
              </a:avLst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4841115" y="1102485"/>
              <a:ext cx="103746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MS AD</a:t>
              </a:r>
              <a:endPara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1505665" y="1123629"/>
              <a:ext cx="8066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 smtClean="0"/>
                <a:t>СУБД</a:t>
              </a:r>
              <a:endParaRPr lang="ru-RU" sz="2000" dirty="0"/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2278854" y="551081"/>
              <a:ext cx="142218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Интернет</a:t>
              </a:r>
              <a:endPara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5642251" y="1578841"/>
              <a:ext cx="24384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Рабочие станции</a:t>
              </a:r>
              <a:endPara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4026232" y="456501"/>
              <a:ext cx="19046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Веб-серверы</a:t>
              </a:r>
              <a:endPara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1168381" y="1810576"/>
              <a:ext cx="7344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КИС</a:t>
              </a:r>
              <a:endPara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5886869" y="2224334"/>
              <a:ext cx="26581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М</a:t>
              </a:r>
              <a:r>
                <a:rPr lang="ru-RU" sz="2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ежсетевой экран</a:t>
              </a:r>
              <a:endPara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120" name="TextBox 119"/>
          <p:cNvSpPr txBox="1"/>
          <p:nvPr/>
        </p:nvSpPr>
        <p:spPr>
          <a:xfrm>
            <a:off x="1334754" y="2858567"/>
            <a:ext cx="41472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Публичное облако</a:t>
            </a:r>
            <a:endParaRPr lang="ru-RU" sz="3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3" name="Заголовок 1"/>
          <p:cNvSpPr txBox="1">
            <a:spLocks/>
          </p:cNvSpPr>
          <p:nvPr/>
        </p:nvSpPr>
        <p:spPr>
          <a:xfrm>
            <a:off x="3022106" y="5955573"/>
            <a:ext cx="6083736" cy="61476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/>
              <a:t>0</a:t>
            </a:r>
            <a:r>
              <a:rPr lang="ru-RU" dirty="0" smtClean="0"/>
              <a:t> серверов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6856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056" y="7156"/>
            <a:ext cx="9612886" cy="1177255"/>
          </a:xfrm>
        </p:spPr>
        <p:txBody>
          <a:bodyPr>
            <a:noAutofit/>
          </a:bodyPr>
          <a:lstStyle/>
          <a:p>
            <a:r>
              <a:rPr lang="ru-RU" dirty="0" smtClean="0"/>
              <a:t>Этапы виртуализация </a:t>
            </a:r>
            <a:r>
              <a:rPr lang="ru-RU" dirty="0" smtClean="0"/>
              <a:t>серверной инфраструктуры</a:t>
            </a:r>
            <a:endParaRPr lang="ru-RU" dirty="0"/>
          </a:p>
        </p:txBody>
      </p:sp>
      <p:sp>
        <p:nvSpPr>
          <p:cNvPr id="4" name="Объект 5"/>
          <p:cNvSpPr>
            <a:spLocks noGrp="1"/>
          </p:cNvSpPr>
          <p:nvPr>
            <p:ph idx="1"/>
          </p:nvPr>
        </p:nvSpPr>
        <p:spPr>
          <a:xfrm>
            <a:off x="486262" y="1545023"/>
            <a:ext cx="9866259" cy="3643046"/>
          </a:xfrm>
        </p:spPr>
        <p:txBody>
          <a:bodyPr>
            <a:normAutofit lnSpcReduction="10000"/>
          </a:bodyPr>
          <a:lstStyle/>
          <a:p>
            <a:pPr>
              <a:spcBef>
                <a:spcPts val="2400"/>
              </a:spcBef>
            </a:pPr>
            <a:r>
              <a:rPr lang="ru-RU" sz="3000" dirty="0" smtClean="0">
                <a:solidFill>
                  <a:schemeClr val="tx1"/>
                </a:solidFill>
              </a:rPr>
              <a:t>2009 - 70 физических серверов, бесплатные гипервизоры </a:t>
            </a:r>
            <a:r>
              <a:rPr lang="en-US" sz="3000" dirty="0" smtClean="0">
                <a:solidFill>
                  <a:schemeClr val="tx1"/>
                </a:solidFill>
              </a:rPr>
              <a:t>VMWare, Citrix</a:t>
            </a:r>
            <a:endParaRPr lang="ru-RU" sz="3000" dirty="0" smtClean="0">
              <a:solidFill>
                <a:schemeClr val="tx1"/>
              </a:solidFill>
            </a:endParaRPr>
          </a:p>
          <a:p>
            <a:pPr>
              <a:spcBef>
                <a:spcPts val="2400"/>
              </a:spcBef>
            </a:pPr>
            <a:r>
              <a:rPr lang="ru-RU" sz="3000" dirty="0" smtClean="0">
                <a:solidFill>
                  <a:schemeClr val="tx1"/>
                </a:solidFill>
              </a:rPr>
              <a:t>2010 </a:t>
            </a:r>
            <a:r>
              <a:rPr lang="ru-RU" sz="3000" dirty="0">
                <a:solidFill>
                  <a:schemeClr val="tx1"/>
                </a:solidFill>
              </a:rPr>
              <a:t>– 3</a:t>
            </a:r>
            <a:r>
              <a:rPr lang="en-US" sz="3000" dirty="0">
                <a:solidFill>
                  <a:schemeClr val="tx1"/>
                </a:solidFill>
              </a:rPr>
              <a:t>0 </a:t>
            </a:r>
            <a:r>
              <a:rPr lang="ru-RU" sz="3000" dirty="0">
                <a:solidFill>
                  <a:schemeClr val="tx1"/>
                </a:solidFill>
              </a:rPr>
              <a:t>виртуальных </a:t>
            </a:r>
            <a:r>
              <a:rPr lang="ru-RU" sz="3000" dirty="0" smtClean="0">
                <a:solidFill>
                  <a:schemeClr val="tx1"/>
                </a:solidFill>
              </a:rPr>
              <a:t>серверов, </a:t>
            </a:r>
            <a:r>
              <a:rPr lang="en-US" sz="3000" dirty="0" smtClean="0">
                <a:solidFill>
                  <a:schemeClr val="tx1"/>
                </a:solidFill>
              </a:rPr>
              <a:t>VMWare</a:t>
            </a:r>
            <a:r>
              <a:rPr lang="ru-RU" sz="3000" dirty="0" smtClean="0">
                <a:solidFill>
                  <a:schemeClr val="tx1"/>
                </a:solidFill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</a:rPr>
              <a:t>vSphere</a:t>
            </a:r>
            <a:r>
              <a:rPr lang="en-US" sz="3000" dirty="0" smtClean="0">
                <a:solidFill>
                  <a:schemeClr val="tx1"/>
                </a:solidFill>
              </a:rPr>
              <a:t> Enterprise Plus 4.1</a:t>
            </a:r>
            <a:endParaRPr lang="ru-RU" sz="3000" dirty="0" smtClean="0">
              <a:solidFill>
                <a:schemeClr val="tx1"/>
              </a:solidFill>
            </a:endParaRPr>
          </a:p>
          <a:p>
            <a:pPr>
              <a:spcBef>
                <a:spcPts val="2400"/>
              </a:spcBef>
            </a:pPr>
            <a:r>
              <a:rPr lang="ru-RU" sz="3000" dirty="0" smtClean="0">
                <a:solidFill>
                  <a:schemeClr val="tx1"/>
                </a:solidFill>
              </a:rPr>
              <a:t>2013 – 14 физических, более 110 </a:t>
            </a:r>
            <a:r>
              <a:rPr lang="ru-RU" sz="3000" dirty="0">
                <a:solidFill>
                  <a:schemeClr val="tx1"/>
                </a:solidFill>
              </a:rPr>
              <a:t>виртуальных </a:t>
            </a:r>
            <a:r>
              <a:rPr lang="ru-RU" sz="3000" dirty="0" smtClean="0">
                <a:solidFill>
                  <a:schemeClr val="tx1"/>
                </a:solidFill>
              </a:rPr>
              <a:t>серверов, отказоустойчивость</a:t>
            </a:r>
            <a:r>
              <a:rPr lang="en-US" sz="3000" dirty="0" smtClean="0">
                <a:solidFill>
                  <a:schemeClr val="tx1"/>
                </a:solidFill>
              </a:rPr>
              <a:t>, </a:t>
            </a:r>
            <a:r>
              <a:rPr lang="en-US" sz="3000" dirty="0" err="1" smtClean="0">
                <a:solidFill>
                  <a:schemeClr val="tx1"/>
                </a:solidFill>
              </a:rPr>
              <a:t>vSphere</a:t>
            </a:r>
            <a:r>
              <a:rPr lang="en-US" sz="3000" dirty="0" smtClean="0">
                <a:solidFill>
                  <a:schemeClr val="tx1"/>
                </a:solidFill>
              </a:rPr>
              <a:t> 5.1, </a:t>
            </a:r>
            <a:r>
              <a:rPr lang="en-US" sz="3000" dirty="0" err="1" smtClean="0">
                <a:solidFill>
                  <a:schemeClr val="tx1"/>
                </a:solidFill>
              </a:rPr>
              <a:t>vCloud</a:t>
            </a:r>
            <a:r>
              <a:rPr lang="en-US" sz="3000" dirty="0" smtClean="0">
                <a:solidFill>
                  <a:schemeClr val="tx1"/>
                </a:solidFill>
              </a:rPr>
              <a:t> Director</a:t>
            </a:r>
            <a:endParaRPr lang="ru-RU" sz="3000" dirty="0">
              <a:solidFill>
                <a:schemeClr val="tx1"/>
              </a:solidFill>
            </a:endParaRPr>
          </a:p>
        </p:txBody>
      </p:sp>
      <p:sp>
        <p:nvSpPr>
          <p:cNvPr id="5" name="Объект 5"/>
          <p:cNvSpPr txBox="1">
            <a:spLocks/>
          </p:cNvSpPr>
          <p:nvPr/>
        </p:nvSpPr>
        <p:spPr>
          <a:xfrm>
            <a:off x="552354" y="5798760"/>
            <a:ext cx="9866259" cy="7147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2400"/>
              </a:spcBef>
              <a:buNone/>
            </a:pPr>
            <a:r>
              <a:rPr lang="ru-RU" sz="3000" dirty="0" smtClean="0">
                <a:solidFill>
                  <a:schemeClr val="tx1"/>
                </a:solidFill>
              </a:rPr>
              <a:t>Электропотребление </a:t>
            </a:r>
            <a:r>
              <a:rPr lang="en-US" sz="3000" dirty="0" smtClean="0">
                <a:solidFill>
                  <a:schemeClr val="tx1"/>
                </a:solidFill>
              </a:rPr>
              <a:t>: 2012</a:t>
            </a:r>
            <a:r>
              <a:rPr lang="ru-RU" sz="3000" dirty="0" smtClean="0">
                <a:solidFill>
                  <a:schemeClr val="tx1"/>
                </a:solidFill>
              </a:rPr>
              <a:t> -</a:t>
            </a:r>
            <a:r>
              <a:rPr lang="en-US" sz="3000" dirty="0" smtClean="0">
                <a:solidFill>
                  <a:schemeClr val="tx1"/>
                </a:solidFill>
              </a:rPr>
              <a:t> 20</a:t>
            </a:r>
            <a:r>
              <a:rPr lang="ru-RU" sz="3000" dirty="0" smtClean="0">
                <a:solidFill>
                  <a:schemeClr val="tx1"/>
                </a:solidFill>
              </a:rPr>
              <a:t>кВт</a:t>
            </a:r>
            <a:r>
              <a:rPr lang="en-US" sz="3000" dirty="0" smtClean="0">
                <a:solidFill>
                  <a:schemeClr val="tx1"/>
                </a:solidFill>
              </a:rPr>
              <a:t>/</a:t>
            </a:r>
            <a:r>
              <a:rPr lang="ru-RU" sz="3000" dirty="0" smtClean="0">
                <a:solidFill>
                  <a:schemeClr val="tx1"/>
                </a:solidFill>
              </a:rPr>
              <a:t>ч, 2013 – 12 кВт</a:t>
            </a:r>
            <a:r>
              <a:rPr lang="en-US" sz="3000" dirty="0" smtClean="0">
                <a:solidFill>
                  <a:schemeClr val="tx1"/>
                </a:solidFill>
              </a:rPr>
              <a:t>/</a:t>
            </a:r>
            <a:r>
              <a:rPr lang="ru-RU" sz="3000" dirty="0" smtClean="0">
                <a:solidFill>
                  <a:schemeClr val="tx1"/>
                </a:solidFill>
              </a:rPr>
              <a:t>ч</a:t>
            </a:r>
            <a:endParaRPr lang="ru-RU" sz="3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54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489" y="-3037"/>
            <a:ext cx="8596668" cy="1131859"/>
          </a:xfrm>
        </p:spPr>
        <p:txBody>
          <a:bodyPr>
            <a:noAutofit/>
          </a:bodyPr>
          <a:lstStyle/>
          <a:p>
            <a:r>
              <a:rPr lang="ru-RU" dirty="0" smtClean="0"/>
              <a:t>Экономия за счет правильного лицензирования виртуальной среды</a:t>
            </a:r>
            <a:endParaRPr lang="ru-RU" dirty="0"/>
          </a:p>
        </p:txBody>
      </p:sp>
      <p:sp>
        <p:nvSpPr>
          <p:cNvPr id="7" name="Объект 5"/>
          <p:cNvSpPr>
            <a:spLocks noGrp="1"/>
          </p:cNvSpPr>
          <p:nvPr>
            <p:ph idx="1"/>
          </p:nvPr>
        </p:nvSpPr>
        <p:spPr>
          <a:xfrm>
            <a:off x="677334" y="1716942"/>
            <a:ext cx="8596668" cy="7357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MS Core Infrastructure Server Suite</a:t>
            </a:r>
          </a:p>
        </p:txBody>
      </p:sp>
      <p:sp>
        <p:nvSpPr>
          <p:cNvPr id="4" name="Объект 5"/>
          <p:cNvSpPr txBox="1">
            <a:spLocks/>
          </p:cNvSpPr>
          <p:nvPr/>
        </p:nvSpPr>
        <p:spPr>
          <a:xfrm>
            <a:off x="308841" y="2662675"/>
            <a:ext cx="4345045" cy="24006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en-US" sz="3000" dirty="0" smtClean="0">
                <a:solidFill>
                  <a:schemeClr val="tx1"/>
                </a:solidFill>
              </a:rPr>
              <a:t>Data Center</a:t>
            </a:r>
            <a:endParaRPr lang="en-US" sz="3000" dirty="0">
              <a:solidFill>
                <a:schemeClr val="tx1"/>
              </a:solidFill>
            </a:endParaRPr>
          </a:p>
          <a:p>
            <a:pPr marL="0" indent="0" algn="ctr">
              <a:buFont typeface="Wingdings 3" charset="2"/>
              <a:buNone/>
            </a:pPr>
            <a:r>
              <a:rPr lang="ru-RU" sz="3000" dirty="0" smtClean="0">
                <a:solidFill>
                  <a:schemeClr val="tx1"/>
                </a:solidFill>
              </a:rPr>
              <a:t>2-сокета, </a:t>
            </a:r>
            <a:r>
              <a:rPr lang="en-US" sz="3000" dirty="0" smtClean="0">
                <a:solidFill>
                  <a:schemeClr val="tx1"/>
                </a:solidFill>
              </a:rPr>
              <a:t>VM </a:t>
            </a:r>
            <a:r>
              <a:rPr lang="ru-RU" sz="3000" dirty="0" smtClean="0">
                <a:solidFill>
                  <a:schemeClr val="tx1"/>
                </a:solidFill>
              </a:rPr>
              <a:t>не ограничено</a:t>
            </a:r>
          </a:p>
          <a:p>
            <a:pPr marL="0" indent="0" algn="ctr">
              <a:buNone/>
            </a:pPr>
            <a:r>
              <a:rPr lang="en-US" sz="3000" dirty="0">
                <a:solidFill>
                  <a:schemeClr val="tx1"/>
                </a:solidFill>
              </a:rPr>
              <a:t> 81</a:t>
            </a:r>
            <a:r>
              <a:rPr lang="ru-RU" sz="3000" dirty="0">
                <a:solidFill>
                  <a:schemeClr val="tx1"/>
                </a:solidFill>
              </a:rPr>
              <a:t> 756 руб.</a:t>
            </a:r>
          </a:p>
          <a:p>
            <a:pPr marL="0" indent="0" algn="ctr">
              <a:buFont typeface="Wingdings 3" charset="2"/>
              <a:buNone/>
            </a:pPr>
            <a:endParaRPr lang="en-US" sz="3200" dirty="0" smtClean="0">
              <a:solidFill>
                <a:schemeClr val="tx1"/>
              </a:solidFill>
            </a:endParaRPr>
          </a:p>
        </p:txBody>
      </p:sp>
      <p:sp>
        <p:nvSpPr>
          <p:cNvPr id="5" name="Объект 5"/>
          <p:cNvSpPr txBox="1">
            <a:spLocks/>
          </p:cNvSpPr>
          <p:nvPr/>
        </p:nvSpPr>
        <p:spPr>
          <a:xfrm>
            <a:off x="5923849" y="2662674"/>
            <a:ext cx="3801249" cy="24006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en-US" sz="3000" dirty="0" smtClean="0">
                <a:solidFill>
                  <a:schemeClr val="tx1"/>
                </a:solidFill>
              </a:rPr>
              <a:t>Standard</a:t>
            </a:r>
            <a:endParaRPr lang="ru-RU" sz="3000" dirty="0" smtClean="0">
              <a:solidFill>
                <a:schemeClr val="tx1"/>
              </a:solidFill>
            </a:endParaRPr>
          </a:p>
          <a:p>
            <a:pPr marL="0" indent="0" algn="ctr">
              <a:buFont typeface="Wingdings 3" charset="2"/>
              <a:buNone/>
            </a:pPr>
            <a:r>
              <a:rPr lang="ru-RU" sz="3000" dirty="0" smtClean="0">
                <a:solidFill>
                  <a:schemeClr val="tx1"/>
                </a:solidFill>
              </a:rPr>
              <a:t>2-сокета, 3</a:t>
            </a:r>
            <a:r>
              <a:rPr lang="en-US" sz="3000" dirty="0" smtClean="0">
                <a:solidFill>
                  <a:schemeClr val="tx1"/>
                </a:solidFill>
              </a:rPr>
              <a:t>-VM</a:t>
            </a:r>
            <a:endParaRPr lang="ru-RU" sz="3000" dirty="0" smtClean="0">
              <a:solidFill>
                <a:schemeClr val="tx1"/>
              </a:solidFill>
            </a:endParaRPr>
          </a:p>
          <a:p>
            <a:pPr marL="0" indent="0" algn="ctr">
              <a:buFont typeface="Wingdings 3" charset="2"/>
              <a:buNone/>
            </a:pPr>
            <a:r>
              <a:rPr lang="en-US" sz="3000" dirty="0" smtClean="0">
                <a:solidFill>
                  <a:schemeClr val="tx1"/>
                </a:solidFill>
              </a:rPr>
              <a:t>19 994</a:t>
            </a:r>
            <a:r>
              <a:rPr lang="ru-RU" sz="3000" dirty="0" smtClean="0">
                <a:solidFill>
                  <a:schemeClr val="tx1"/>
                </a:solidFill>
              </a:rPr>
              <a:t> руб.</a:t>
            </a:r>
            <a:endParaRPr lang="en-US" sz="3000" dirty="0" smtClean="0">
              <a:solidFill>
                <a:schemeClr val="tx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18025" y="5360666"/>
            <a:ext cx="9585786" cy="12858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1200"/>
              </a:spcBef>
            </a:pPr>
            <a:r>
              <a:rPr lang="ru-RU" sz="3000" dirty="0" smtClean="0">
                <a:solidFill>
                  <a:schemeClr val="tx1"/>
                </a:solidFill>
              </a:rPr>
              <a:t>Во ВГУЭС</a:t>
            </a:r>
            <a:r>
              <a:rPr lang="en-US" sz="3000" dirty="0" smtClean="0">
                <a:solidFill>
                  <a:schemeClr val="tx1"/>
                </a:solidFill>
              </a:rPr>
              <a:t> -</a:t>
            </a:r>
            <a:r>
              <a:rPr lang="ru-RU" sz="3000" dirty="0" smtClean="0">
                <a:solidFill>
                  <a:schemeClr val="tx1"/>
                </a:solidFill>
              </a:rPr>
              <a:t> 62 </a:t>
            </a:r>
            <a:r>
              <a:rPr lang="en-US" sz="3000" dirty="0" smtClean="0">
                <a:solidFill>
                  <a:schemeClr val="tx1"/>
                </a:solidFill>
              </a:rPr>
              <a:t>Windows Server </a:t>
            </a:r>
            <a:r>
              <a:rPr lang="ru-RU" sz="3000" dirty="0" smtClean="0">
                <a:solidFill>
                  <a:schemeClr val="tx1"/>
                </a:solidFill>
              </a:rPr>
              <a:t>на 3-х гипервизорах:</a:t>
            </a:r>
          </a:p>
          <a:p>
            <a:pPr algn="ctr">
              <a:spcBef>
                <a:spcPts val="1200"/>
              </a:spcBef>
            </a:pPr>
            <a:r>
              <a:rPr lang="ru-RU" sz="3000" dirty="0" smtClean="0">
                <a:solidFill>
                  <a:schemeClr val="tx1"/>
                </a:solidFill>
              </a:rPr>
              <a:t>62*19 994 – 3* 81 756 = 994 360 руб. (экономия)</a:t>
            </a:r>
          </a:p>
        </p:txBody>
      </p:sp>
    </p:spTree>
    <p:extLst>
      <p:ext uri="{BB962C8B-B14F-4D97-AF65-F5344CB8AC3E}">
        <p14:creationId xmlns:p14="http://schemas.microsoft.com/office/powerpoint/2010/main" val="176025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Заголовок 1"/>
          <p:cNvSpPr txBox="1">
            <a:spLocks/>
          </p:cNvSpPr>
          <p:nvPr/>
        </p:nvSpPr>
        <p:spPr>
          <a:xfrm>
            <a:off x="274463" y="5555"/>
            <a:ext cx="8596668" cy="7837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 smtClean="0"/>
              <a:t>Получаемые преимущества</a:t>
            </a:r>
            <a:endParaRPr lang="ru-RU" dirty="0"/>
          </a:p>
        </p:txBody>
      </p:sp>
      <p:sp>
        <p:nvSpPr>
          <p:cNvPr id="29" name="Объект 5"/>
          <p:cNvSpPr txBox="1">
            <a:spLocks/>
          </p:cNvSpPr>
          <p:nvPr/>
        </p:nvSpPr>
        <p:spPr>
          <a:xfrm>
            <a:off x="410938" y="717472"/>
            <a:ext cx="10070540" cy="22986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ru-RU" sz="3000" dirty="0">
                <a:solidFill>
                  <a:schemeClr val="tx1"/>
                </a:solidFill>
              </a:rPr>
              <a:t>д</a:t>
            </a:r>
            <a:r>
              <a:rPr lang="ru-RU" sz="3000" dirty="0" smtClean="0">
                <a:solidFill>
                  <a:schemeClr val="tx1"/>
                </a:solidFill>
              </a:rPr>
              <a:t>оступность, отказоустойчивость и масштабируемость сервисов и ресурсов</a:t>
            </a:r>
          </a:p>
          <a:p>
            <a:pPr>
              <a:spcBef>
                <a:spcPts val="1200"/>
              </a:spcBef>
            </a:pPr>
            <a:r>
              <a:rPr lang="ru-RU" sz="3000" dirty="0">
                <a:solidFill>
                  <a:schemeClr val="tx1"/>
                </a:solidFill>
              </a:rPr>
              <a:t>с</a:t>
            </a:r>
            <a:r>
              <a:rPr lang="ru-RU" sz="3000" dirty="0" smtClean="0">
                <a:solidFill>
                  <a:schemeClr val="tx1"/>
                </a:solidFill>
              </a:rPr>
              <a:t>нижено потребление</a:t>
            </a:r>
            <a:r>
              <a:rPr lang="ru-RU" sz="3000" dirty="0">
                <a:solidFill>
                  <a:schemeClr val="tx1"/>
                </a:solidFill>
              </a:rPr>
              <a:t> </a:t>
            </a:r>
            <a:r>
              <a:rPr lang="ru-RU" sz="3000" dirty="0" smtClean="0">
                <a:solidFill>
                  <a:schemeClr val="tx1"/>
                </a:solidFill>
              </a:rPr>
              <a:t>электроэнергии</a:t>
            </a:r>
          </a:p>
          <a:p>
            <a:pPr>
              <a:spcBef>
                <a:spcPts val="1200"/>
              </a:spcBef>
            </a:pPr>
            <a:r>
              <a:rPr lang="ru-RU" sz="3000" dirty="0">
                <a:solidFill>
                  <a:schemeClr val="tx1"/>
                </a:solidFill>
              </a:rPr>
              <a:t>у</a:t>
            </a:r>
            <a:r>
              <a:rPr lang="ru-RU" sz="3000" dirty="0" smtClean="0">
                <a:solidFill>
                  <a:schemeClr val="tx1"/>
                </a:solidFill>
              </a:rPr>
              <a:t>величение производительности труда</a:t>
            </a:r>
            <a:endParaRPr lang="ru-RU" sz="3200" dirty="0" smtClean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76736" y="3515314"/>
            <a:ext cx="8596668" cy="7837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 smtClean="0"/>
              <a:t>Планы</a:t>
            </a:r>
            <a:endParaRPr lang="ru-RU" dirty="0"/>
          </a:p>
        </p:txBody>
      </p:sp>
      <p:sp>
        <p:nvSpPr>
          <p:cNvPr id="11" name="Объект 5"/>
          <p:cNvSpPr txBox="1">
            <a:spLocks/>
          </p:cNvSpPr>
          <p:nvPr/>
        </p:nvSpPr>
        <p:spPr>
          <a:xfrm>
            <a:off x="413211" y="4254529"/>
            <a:ext cx="10070540" cy="229868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ru-RU" sz="3000" dirty="0" smtClean="0">
                <a:solidFill>
                  <a:schemeClr val="tx1"/>
                </a:solidFill>
              </a:rPr>
              <a:t>обновление кластера 1.5Тб </a:t>
            </a:r>
            <a:r>
              <a:rPr lang="ru-RU" sz="3000" dirty="0">
                <a:solidFill>
                  <a:schemeClr val="tx1"/>
                </a:solidFill>
              </a:rPr>
              <a:t>ОЗУ</a:t>
            </a:r>
            <a:r>
              <a:rPr lang="ru-RU" sz="3000" dirty="0" smtClean="0">
                <a:solidFill>
                  <a:schemeClr val="tx1"/>
                </a:solidFill>
              </a:rPr>
              <a:t>,</a:t>
            </a:r>
            <a:r>
              <a:rPr lang="en-US" sz="3000" dirty="0" smtClean="0">
                <a:solidFill>
                  <a:schemeClr val="tx1"/>
                </a:solidFill>
              </a:rPr>
              <a:t> </a:t>
            </a:r>
            <a:r>
              <a:rPr lang="ru-RU" sz="3000" dirty="0">
                <a:solidFill>
                  <a:schemeClr val="tx1"/>
                </a:solidFill>
              </a:rPr>
              <a:t>64 </a:t>
            </a:r>
            <a:r>
              <a:rPr lang="ru-RU" sz="3000" dirty="0" smtClean="0">
                <a:solidFill>
                  <a:schemeClr val="tx1"/>
                </a:solidFill>
              </a:rPr>
              <a:t>ядра, 56 Тб </a:t>
            </a:r>
            <a:r>
              <a:rPr lang="en-US" sz="3000" dirty="0" smtClean="0">
                <a:solidFill>
                  <a:schemeClr val="tx1"/>
                </a:solidFill>
              </a:rPr>
              <a:t>SAN</a:t>
            </a:r>
            <a:endParaRPr lang="ru-RU" sz="3000" dirty="0" smtClean="0">
              <a:solidFill>
                <a:schemeClr val="tx1"/>
              </a:solidFill>
            </a:endParaRPr>
          </a:p>
          <a:p>
            <a:pPr>
              <a:spcBef>
                <a:spcPts val="1200"/>
              </a:spcBef>
            </a:pPr>
            <a:r>
              <a:rPr lang="ru-RU" sz="3000" dirty="0">
                <a:solidFill>
                  <a:schemeClr val="tx1"/>
                </a:solidFill>
              </a:rPr>
              <a:t>виртуализация СУБД</a:t>
            </a:r>
            <a:endParaRPr lang="en-US" sz="3000" dirty="0">
              <a:solidFill>
                <a:schemeClr val="tx1"/>
              </a:solidFill>
            </a:endParaRPr>
          </a:p>
          <a:p>
            <a:pPr>
              <a:spcBef>
                <a:spcPts val="1200"/>
              </a:spcBef>
            </a:pPr>
            <a:r>
              <a:rPr lang="ru-RU" sz="3000" dirty="0" smtClean="0">
                <a:solidFill>
                  <a:schemeClr val="tx1"/>
                </a:solidFill>
              </a:rPr>
              <a:t>10 Гбит</a:t>
            </a:r>
            <a:r>
              <a:rPr lang="en-US" sz="3000" dirty="0" smtClean="0">
                <a:solidFill>
                  <a:schemeClr val="tx1"/>
                </a:solidFill>
              </a:rPr>
              <a:t>/c </a:t>
            </a:r>
            <a:r>
              <a:rPr lang="ru-RU" sz="3000" dirty="0" smtClean="0">
                <a:solidFill>
                  <a:schemeClr val="tx1"/>
                </a:solidFill>
              </a:rPr>
              <a:t>соединения с ядром сети</a:t>
            </a:r>
          </a:p>
          <a:p>
            <a:pPr>
              <a:spcBef>
                <a:spcPts val="1200"/>
              </a:spcBef>
            </a:pPr>
            <a:r>
              <a:rPr lang="ru-RU" sz="3000" dirty="0">
                <a:solidFill>
                  <a:schemeClr val="tx1"/>
                </a:solidFill>
              </a:rPr>
              <a:t>р</a:t>
            </a:r>
            <a:r>
              <a:rPr lang="ru-RU" sz="3000" dirty="0" smtClean="0">
                <a:solidFill>
                  <a:schemeClr val="tx1"/>
                </a:solidFill>
              </a:rPr>
              <a:t>еплики контроллеров домена в публичном облаке</a:t>
            </a:r>
          </a:p>
          <a:p>
            <a:pPr>
              <a:spcBef>
                <a:spcPts val="1200"/>
              </a:spcBef>
            </a:pPr>
            <a:endParaRPr lang="en-US" sz="3000" dirty="0" smtClean="0">
              <a:solidFill>
                <a:schemeClr val="tx1"/>
              </a:solidFill>
            </a:endParaRPr>
          </a:p>
          <a:p>
            <a:pPr>
              <a:spcBef>
                <a:spcPts val="1200"/>
              </a:spcBef>
            </a:pPr>
            <a:endParaRPr lang="ru-RU" sz="3200" dirty="0" smtClean="0"/>
          </a:p>
        </p:txBody>
      </p:sp>
    </p:spTree>
    <p:extLst>
      <p:ext uri="{BB962C8B-B14F-4D97-AF65-F5344CB8AC3E}">
        <p14:creationId xmlns:p14="http://schemas.microsoft.com/office/powerpoint/2010/main" val="401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602" y="-3066"/>
            <a:ext cx="10732197" cy="709126"/>
          </a:xfrm>
        </p:spPr>
        <p:txBody>
          <a:bodyPr>
            <a:normAutofit/>
          </a:bodyPr>
          <a:lstStyle/>
          <a:p>
            <a:r>
              <a:rPr lang="ru-RU" dirty="0" smtClean="0"/>
              <a:t>Проблемы связанные с ПК в университете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38686" y="656488"/>
            <a:ext cx="9759821" cy="2722464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ru-RU" sz="3000" dirty="0">
                <a:solidFill>
                  <a:schemeClr val="tx1"/>
                </a:solidFill>
              </a:rPr>
              <a:t>б</a:t>
            </a:r>
            <a:r>
              <a:rPr lang="ru-RU" sz="3000" dirty="0" smtClean="0">
                <a:solidFill>
                  <a:schemeClr val="tx1"/>
                </a:solidFill>
              </a:rPr>
              <a:t>ольшой парк ПК университета: высокие трудовые затраты на обслуживание</a:t>
            </a:r>
          </a:p>
          <a:p>
            <a:pPr>
              <a:spcBef>
                <a:spcPts val="1200"/>
              </a:spcBef>
            </a:pPr>
            <a:r>
              <a:rPr lang="ru-RU" sz="3000" dirty="0">
                <a:solidFill>
                  <a:schemeClr val="tx1"/>
                </a:solidFill>
              </a:rPr>
              <a:t>р</a:t>
            </a:r>
            <a:r>
              <a:rPr lang="ru-RU" sz="3000" dirty="0" smtClean="0">
                <a:solidFill>
                  <a:schemeClr val="tx1"/>
                </a:solidFill>
              </a:rPr>
              <a:t>ост системных требований</a:t>
            </a:r>
          </a:p>
          <a:p>
            <a:pPr>
              <a:spcBef>
                <a:spcPts val="1200"/>
              </a:spcBef>
            </a:pPr>
            <a:r>
              <a:rPr lang="ru-RU" sz="3000" dirty="0">
                <a:solidFill>
                  <a:schemeClr val="tx1"/>
                </a:solidFill>
              </a:rPr>
              <a:t>р</a:t>
            </a:r>
            <a:r>
              <a:rPr lang="ru-RU" sz="3000" dirty="0" smtClean="0">
                <a:solidFill>
                  <a:schemeClr val="tx1"/>
                </a:solidFill>
              </a:rPr>
              <a:t>иски, связанные с действиями пользователей</a:t>
            </a:r>
          </a:p>
          <a:p>
            <a:pPr>
              <a:spcBef>
                <a:spcPts val="1200"/>
              </a:spcBef>
            </a:pPr>
            <a:r>
              <a:rPr lang="ru-RU" sz="3000" dirty="0">
                <a:solidFill>
                  <a:schemeClr val="tx1"/>
                </a:solidFill>
              </a:rPr>
              <a:t>в</a:t>
            </a:r>
            <a:r>
              <a:rPr lang="ru-RU" sz="3000" dirty="0" smtClean="0">
                <a:solidFill>
                  <a:schemeClr val="tx1"/>
                </a:solidFill>
              </a:rPr>
              <a:t>ысокий уровень шума, потребления энергии</a:t>
            </a:r>
          </a:p>
          <a:p>
            <a:pPr>
              <a:spcBef>
                <a:spcPts val="1200"/>
              </a:spcBef>
            </a:pPr>
            <a:endParaRPr lang="ru-RU" sz="30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76581" y="3877383"/>
            <a:ext cx="8596668" cy="711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 smtClean="0"/>
              <a:t>Варианты решения проблем</a:t>
            </a:r>
            <a:endParaRPr lang="ru-RU" dirty="0"/>
          </a:p>
        </p:txBody>
      </p:sp>
      <p:sp>
        <p:nvSpPr>
          <p:cNvPr id="5" name="Объект 5"/>
          <p:cNvSpPr txBox="1">
            <a:spLocks/>
          </p:cNvSpPr>
          <p:nvPr/>
        </p:nvSpPr>
        <p:spPr>
          <a:xfrm>
            <a:off x="447869" y="4544007"/>
            <a:ext cx="10356979" cy="23139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ru-RU" sz="3000" dirty="0">
                <a:solidFill>
                  <a:schemeClr val="tx1"/>
                </a:solidFill>
              </a:rPr>
              <a:t>ц</a:t>
            </a:r>
            <a:r>
              <a:rPr lang="ru-RU" sz="3000" dirty="0" smtClean="0">
                <a:solidFill>
                  <a:schemeClr val="tx1"/>
                </a:solidFill>
              </a:rPr>
              <a:t>ентрализованное </a:t>
            </a:r>
            <a:r>
              <a:rPr lang="ru-RU" sz="3000" dirty="0" smtClean="0">
                <a:solidFill>
                  <a:schemeClr val="tx1"/>
                </a:solidFill>
              </a:rPr>
              <a:t>управление ПК (</a:t>
            </a:r>
            <a:r>
              <a:rPr lang="en-US" sz="3000" dirty="0" smtClean="0">
                <a:solidFill>
                  <a:schemeClr val="tx1"/>
                </a:solidFill>
              </a:rPr>
              <a:t>MS System Center</a:t>
            </a:r>
            <a:r>
              <a:rPr lang="ru-RU" sz="3000" dirty="0" smtClean="0">
                <a:solidFill>
                  <a:schemeClr val="tx1"/>
                </a:solidFill>
              </a:rPr>
              <a:t>)</a:t>
            </a:r>
          </a:p>
          <a:p>
            <a:pPr>
              <a:spcBef>
                <a:spcPts val="1200"/>
              </a:spcBef>
            </a:pPr>
            <a:r>
              <a:rPr lang="ru-RU" sz="3000" dirty="0">
                <a:solidFill>
                  <a:schemeClr val="tx1"/>
                </a:solidFill>
              </a:rPr>
              <a:t>т</a:t>
            </a:r>
            <a:r>
              <a:rPr lang="ru-RU" sz="3000" dirty="0" smtClean="0">
                <a:solidFill>
                  <a:schemeClr val="tx1"/>
                </a:solidFill>
              </a:rPr>
              <a:t>ерминальные </a:t>
            </a:r>
            <a:r>
              <a:rPr lang="ru-RU" sz="3000" dirty="0" smtClean="0">
                <a:solidFill>
                  <a:schemeClr val="tx1"/>
                </a:solidFill>
              </a:rPr>
              <a:t>станции</a:t>
            </a:r>
            <a:r>
              <a:rPr lang="en-US" sz="3000" dirty="0" smtClean="0">
                <a:solidFill>
                  <a:schemeClr val="tx1"/>
                </a:solidFill>
              </a:rPr>
              <a:t> (MS RDS, </a:t>
            </a:r>
            <a:r>
              <a:rPr lang="en-US" sz="3000" dirty="0" err="1" smtClean="0">
                <a:solidFill>
                  <a:schemeClr val="tx1"/>
                </a:solidFill>
              </a:rPr>
              <a:t>NComputing</a:t>
            </a:r>
            <a:r>
              <a:rPr lang="en-US" sz="3000" dirty="0" smtClean="0">
                <a:solidFill>
                  <a:schemeClr val="tx1"/>
                </a:solidFill>
              </a:rPr>
              <a:t>)</a:t>
            </a:r>
          </a:p>
          <a:p>
            <a:pPr>
              <a:spcBef>
                <a:spcPts val="1200"/>
              </a:spcBef>
            </a:pPr>
            <a:r>
              <a:rPr lang="ru-RU" sz="3000" dirty="0" smtClean="0">
                <a:solidFill>
                  <a:schemeClr val="tx1"/>
                </a:solidFill>
              </a:rPr>
              <a:t>в</a:t>
            </a:r>
            <a:r>
              <a:rPr lang="ru-RU" sz="3000" dirty="0" smtClean="0">
                <a:solidFill>
                  <a:schemeClr val="tx1"/>
                </a:solidFill>
              </a:rPr>
              <a:t>иртуализация </a:t>
            </a:r>
            <a:r>
              <a:rPr lang="ru-RU" sz="3000" dirty="0" smtClean="0">
                <a:solidFill>
                  <a:schemeClr val="tx1"/>
                </a:solidFill>
              </a:rPr>
              <a:t>рабочих станций (</a:t>
            </a:r>
            <a:r>
              <a:rPr lang="en-US" sz="3000" dirty="0" err="1" smtClean="0">
                <a:solidFill>
                  <a:schemeClr val="tx1"/>
                </a:solidFill>
              </a:rPr>
              <a:t>VMWare</a:t>
            </a:r>
            <a:r>
              <a:rPr lang="en-US" sz="3000" dirty="0" smtClean="0">
                <a:solidFill>
                  <a:schemeClr val="tx1"/>
                </a:solidFill>
              </a:rPr>
              <a:t> View 5.2, Citrix </a:t>
            </a:r>
            <a:r>
              <a:rPr lang="en-US" sz="3000" dirty="0" err="1" smtClean="0">
                <a:solidFill>
                  <a:schemeClr val="tx1"/>
                </a:solidFill>
              </a:rPr>
              <a:t>XenDesktop</a:t>
            </a:r>
            <a:r>
              <a:rPr lang="en-US" sz="3000" dirty="0" smtClean="0">
                <a:solidFill>
                  <a:schemeClr val="tx1"/>
                </a:solidFill>
              </a:rPr>
              <a:t>)</a:t>
            </a:r>
            <a:endParaRPr lang="ru-RU" sz="3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331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307" y="-4639"/>
            <a:ext cx="9553433" cy="711200"/>
          </a:xfrm>
        </p:spPr>
        <p:txBody>
          <a:bodyPr>
            <a:normAutofit/>
          </a:bodyPr>
          <a:lstStyle/>
          <a:p>
            <a:r>
              <a:rPr lang="ru-RU" dirty="0" smtClean="0"/>
              <a:t>Виртуализация рабочих станций выгодна</a:t>
            </a:r>
            <a:endParaRPr lang="ru-RU" dirty="0"/>
          </a:p>
        </p:txBody>
      </p:sp>
      <p:sp>
        <p:nvSpPr>
          <p:cNvPr id="4" name="Объект 5"/>
          <p:cNvSpPr>
            <a:spLocks noGrp="1"/>
          </p:cNvSpPr>
          <p:nvPr>
            <p:ph idx="1"/>
          </p:nvPr>
        </p:nvSpPr>
        <p:spPr>
          <a:xfrm>
            <a:off x="375139" y="3362279"/>
            <a:ext cx="9615022" cy="3557139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ru-RU" sz="3000" dirty="0">
                <a:solidFill>
                  <a:schemeClr val="tx1"/>
                </a:solidFill>
              </a:rPr>
              <a:t>трансляция изменений на весь пул станций, возврат до эталонного </a:t>
            </a:r>
            <a:r>
              <a:rPr lang="ru-RU" sz="3000" dirty="0" smtClean="0">
                <a:solidFill>
                  <a:schemeClr val="tx1"/>
                </a:solidFill>
              </a:rPr>
              <a:t>образа</a:t>
            </a:r>
          </a:p>
          <a:p>
            <a:pPr>
              <a:spcBef>
                <a:spcPts val="2400"/>
              </a:spcBef>
            </a:pPr>
            <a:r>
              <a:rPr lang="ru-RU" sz="3000" dirty="0">
                <a:solidFill>
                  <a:schemeClr val="tx1"/>
                </a:solidFill>
              </a:rPr>
              <a:t>поддержка нулевых клиентов (6 Вт</a:t>
            </a:r>
            <a:r>
              <a:rPr lang="en-US" sz="3000" dirty="0">
                <a:solidFill>
                  <a:schemeClr val="tx1"/>
                </a:solidFill>
              </a:rPr>
              <a:t>/</a:t>
            </a:r>
            <a:r>
              <a:rPr lang="ru-RU" sz="3000" dirty="0">
                <a:solidFill>
                  <a:schemeClr val="tx1"/>
                </a:solidFill>
              </a:rPr>
              <a:t>ч</a:t>
            </a:r>
            <a:r>
              <a:rPr lang="ru-RU" sz="3000" dirty="0" smtClean="0">
                <a:solidFill>
                  <a:schemeClr val="tx1"/>
                </a:solidFill>
              </a:rPr>
              <a:t>)</a:t>
            </a:r>
          </a:p>
          <a:p>
            <a:pPr>
              <a:spcBef>
                <a:spcPts val="2400"/>
              </a:spcBef>
            </a:pPr>
            <a:r>
              <a:rPr lang="ru-RU" sz="3000" dirty="0" smtClean="0">
                <a:solidFill>
                  <a:schemeClr val="tx1"/>
                </a:solidFill>
              </a:rPr>
              <a:t>изолированная среда, безопасность и контроль</a:t>
            </a:r>
          </a:p>
          <a:p>
            <a:pPr>
              <a:spcBef>
                <a:spcPts val="2400"/>
              </a:spcBef>
            </a:pPr>
            <a:r>
              <a:rPr lang="ru-RU" sz="3000" dirty="0" smtClean="0">
                <a:solidFill>
                  <a:schemeClr val="tx1"/>
                </a:solidFill>
              </a:rPr>
              <a:t>отделение профилей пользователя </a:t>
            </a:r>
          </a:p>
        </p:txBody>
      </p:sp>
      <p:sp>
        <p:nvSpPr>
          <p:cNvPr id="6" name="Объект 5"/>
          <p:cNvSpPr txBox="1">
            <a:spLocks/>
          </p:cNvSpPr>
          <p:nvPr/>
        </p:nvSpPr>
        <p:spPr>
          <a:xfrm>
            <a:off x="375139" y="706560"/>
            <a:ext cx="8596669" cy="1818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400"/>
              </a:spcBef>
            </a:pPr>
            <a:r>
              <a:rPr lang="ru-RU" sz="3000" dirty="0" smtClean="0">
                <a:solidFill>
                  <a:schemeClr val="tx1"/>
                </a:solidFill>
              </a:rPr>
              <a:t>когда можно выделить большую группу ПК с набором однотипных задач</a:t>
            </a:r>
          </a:p>
          <a:p>
            <a:pPr>
              <a:spcBef>
                <a:spcPts val="2400"/>
              </a:spcBef>
            </a:pPr>
            <a:r>
              <a:rPr lang="ru-RU" sz="3000" dirty="0" smtClean="0">
                <a:solidFill>
                  <a:schemeClr val="tx1"/>
                </a:solidFill>
              </a:rPr>
              <a:t>когда необходимо часто изменять состав ПО 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61581" y="2740847"/>
            <a:ext cx="9553433" cy="711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 smtClean="0"/>
              <a:t>Полученные выгоды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4247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1549" y="-5603"/>
            <a:ext cx="9418388" cy="711200"/>
          </a:xfrm>
        </p:spPr>
        <p:txBody>
          <a:bodyPr>
            <a:normAutofit/>
          </a:bodyPr>
          <a:lstStyle/>
          <a:p>
            <a:r>
              <a:rPr lang="ru-RU" dirty="0" smtClean="0"/>
              <a:t>Экономика проекта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3459862"/>
              </p:ext>
            </p:extLst>
          </p:nvPr>
        </p:nvGraphicFramePr>
        <p:xfrm>
          <a:off x="513559" y="749115"/>
          <a:ext cx="11305401" cy="6004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68467"/>
                <a:gridCol w="3768467"/>
                <a:gridCol w="3768467"/>
              </a:tblGrid>
              <a:tr h="524494">
                <a:tc>
                  <a:txBody>
                    <a:bodyPr/>
                    <a:lstStyle/>
                    <a:p>
                      <a:r>
                        <a:rPr lang="ru-RU" sz="3000" dirty="0" smtClean="0"/>
                        <a:t>Расходы за 5 лет</a:t>
                      </a:r>
                      <a:endParaRPr lang="ru-RU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000" dirty="0" smtClean="0"/>
                        <a:t>ПК (рублей)</a:t>
                      </a:r>
                      <a:endParaRPr lang="ru-RU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VDI</a:t>
                      </a:r>
                      <a:r>
                        <a:rPr lang="ru-RU" sz="3000" dirty="0" smtClean="0"/>
                        <a:t> (рублей)</a:t>
                      </a:r>
                      <a:endParaRPr lang="ru-RU" sz="3000" dirty="0"/>
                    </a:p>
                  </a:txBody>
                  <a:tcPr/>
                </a:tc>
              </a:tr>
              <a:tr h="94409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Клиентское устройство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19</a:t>
                      </a:r>
                      <a:r>
                        <a:rPr lang="ru-RU" sz="2800" dirty="0" smtClean="0"/>
                        <a:t> </a:t>
                      </a:r>
                      <a:r>
                        <a:rPr lang="en-US" sz="2800" dirty="0" smtClean="0"/>
                        <a:t>000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19 </a:t>
                      </a:r>
                      <a:r>
                        <a:rPr lang="en-US" sz="2800" dirty="0" smtClean="0"/>
                        <a:t>5</a:t>
                      </a:r>
                      <a:r>
                        <a:rPr lang="ru-RU" sz="2800" dirty="0" smtClean="0"/>
                        <a:t>00</a:t>
                      </a:r>
                      <a:endParaRPr lang="ru-RU" sz="2800" dirty="0"/>
                    </a:p>
                  </a:txBody>
                  <a:tcPr/>
                </a:tc>
              </a:tr>
              <a:tr h="524494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Windows + SA / VDA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3</a:t>
                      </a:r>
                      <a:r>
                        <a:rPr lang="ru-RU" sz="2800" dirty="0" smtClean="0"/>
                        <a:t> </a:t>
                      </a:r>
                      <a:r>
                        <a:rPr lang="en-US" sz="2800" dirty="0" smtClean="0"/>
                        <a:t>500+</a:t>
                      </a:r>
                      <a:r>
                        <a:rPr lang="ru-RU" sz="2800" dirty="0" smtClean="0"/>
                        <a:t>3 0</a:t>
                      </a:r>
                      <a:r>
                        <a:rPr lang="en-US" sz="2800" dirty="0" smtClean="0"/>
                        <a:t>00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4</a:t>
                      </a:r>
                      <a:r>
                        <a:rPr lang="ru-RU" sz="2800" dirty="0" smtClean="0"/>
                        <a:t> </a:t>
                      </a:r>
                      <a:r>
                        <a:rPr lang="en-US" sz="2800" dirty="0" smtClean="0"/>
                        <a:t>500</a:t>
                      </a:r>
                      <a:endParaRPr lang="ru-RU" sz="2800" dirty="0"/>
                    </a:p>
                  </a:txBody>
                  <a:tcPr/>
                </a:tc>
              </a:tr>
              <a:tr h="524494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VMWare</a:t>
                      </a:r>
                      <a:r>
                        <a:rPr lang="en-US" sz="2800" baseline="0" dirty="0" smtClean="0"/>
                        <a:t> View 5.2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5</a:t>
                      </a:r>
                      <a:r>
                        <a:rPr lang="ru-RU" sz="2800" dirty="0" smtClean="0"/>
                        <a:t> </a:t>
                      </a:r>
                      <a:r>
                        <a:rPr lang="en-US" sz="2800" dirty="0" smtClean="0"/>
                        <a:t>600</a:t>
                      </a:r>
                      <a:endParaRPr lang="ru-RU" sz="2800" dirty="0"/>
                    </a:p>
                  </a:txBody>
                  <a:tcPr/>
                </a:tc>
              </a:tr>
              <a:tr h="524494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Ресурсы</a:t>
                      </a:r>
                      <a:r>
                        <a:rPr lang="ru-RU" sz="2800" baseline="0" dirty="0" smtClean="0"/>
                        <a:t> ЦОД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4 000</a:t>
                      </a:r>
                      <a:endParaRPr lang="ru-RU" sz="2800" dirty="0"/>
                    </a:p>
                  </a:txBody>
                  <a:tcPr/>
                </a:tc>
              </a:tr>
              <a:tr h="94409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Зарплата с налогами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14</a:t>
                      </a:r>
                      <a:r>
                        <a:rPr lang="ru-RU" sz="2800" baseline="0" dirty="0" smtClean="0"/>
                        <a:t> </a:t>
                      </a:r>
                      <a:r>
                        <a:rPr lang="ru-RU" sz="2800" dirty="0" smtClean="0"/>
                        <a:t>000 (70 часов)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2 000 (10 часов)</a:t>
                      </a:r>
                      <a:endParaRPr lang="ru-RU" sz="2800" dirty="0"/>
                    </a:p>
                  </a:txBody>
                  <a:tcPr/>
                </a:tc>
              </a:tr>
              <a:tr h="524494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Электроэнергия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8 400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9</a:t>
                      </a:r>
                      <a:r>
                        <a:rPr lang="ru-RU" sz="2800" dirty="0" smtClean="0"/>
                        <a:t> </a:t>
                      </a:r>
                      <a:r>
                        <a:rPr lang="en-US" sz="2800" dirty="0" smtClean="0"/>
                        <a:t>0</a:t>
                      </a:r>
                      <a:r>
                        <a:rPr lang="ru-RU" sz="2800" dirty="0" smtClean="0"/>
                        <a:t>00</a:t>
                      </a:r>
                      <a:endParaRPr lang="ru-RU" sz="2800" dirty="0"/>
                    </a:p>
                  </a:txBody>
                  <a:tcPr/>
                </a:tc>
              </a:tr>
              <a:tr h="524494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ИБП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1200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200</a:t>
                      </a:r>
                      <a:endParaRPr lang="ru-RU" sz="2800" dirty="0"/>
                    </a:p>
                  </a:txBody>
                  <a:tcPr/>
                </a:tc>
              </a:tr>
              <a:tr h="94409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/>
                        <a:t>Итого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 smtClean="0"/>
                        <a:t>49 100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 smtClean="0"/>
                        <a:t>37 </a:t>
                      </a:r>
                      <a:r>
                        <a:rPr lang="en-US" sz="4000" dirty="0" smtClean="0"/>
                        <a:t>2</a:t>
                      </a:r>
                      <a:r>
                        <a:rPr lang="ru-RU" sz="4000" dirty="0" smtClean="0"/>
                        <a:t>00</a:t>
                      </a:r>
                      <a:endParaRPr lang="ru-RU" sz="4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56868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6138" y="3054075"/>
            <a:ext cx="8596668" cy="711200"/>
          </a:xfrm>
        </p:spPr>
        <p:txBody>
          <a:bodyPr/>
          <a:lstStyle/>
          <a:p>
            <a:r>
              <a:rPr lang="ru-RU" dirty="0" smtClean="0"/>
              <a:t>Перспективы внедрения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527528" y="3865138"/>
            <a:ext cx="8596669" cy="2615515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ru-RU" sz="3000" dirty="0" smtClean="0">
                <a:solidFill>
                  <a:schemeClr val="tx1"/>
                </a:solidFill>
              </a:rPr>
              <a:t>3</a:t>
            </a:r>
            <a:r>
              <a:rPr lang="en-US" sz="3000" dirty="0" smtClean="0">
                <a:solidFill>
                  <a:schemeClr val="tx1"/>
                </a:solidFill>
              </a:rPr>
              <a:t>D </a:t>
            </a:r>
            <a:r>
              <a:rPr lang="ru-RU" sz="3000" dirty="0" smtClean="0">
                <a:solidFill>
                  <a:schemeClr val="tx1"/>
                </a:solidFill>
              </a:rPr>
              <a:t>графика,</a:t>
            </a:r>
            <a:r>
              <a:rPr lang="en-US" sz="3000" dirty="0" smtClean="0">
                <a:solidFill>
                  <a:schemeClr val="tx1"/>
                </a:solidFill>
              </a:rPr>
              <a:t> </a:t>
            </a:r>
            <a:r>
              <a:rPr lang="ru-RU" sz="3000" dirty="0" smtClean="0">
                <a:solidFill>
                  <a:schemeClr val="tx1"/>
                </a:solidFill>
              </a:rPr>
              <a:t>пакеты компьютерного дизайна</a:t>
            </a:r>
          </a:p>
          <a:p>
            <a:pPr>
              <a:spcBef>
                <a:spcPts val="2400"/>
              </a:spcBef>
            </a:pPr>
            <a:r>
              <a:rPr lang="ru-RU" sz="3000" dirty="0">
                <a:solidFill>
                  <a:schemeClr val="tx1"/>
                </a:solidFill>
              </a:rPr>
              <a:t>в</a:t>
            </a:r>
            <a:r>
              <a:rPr lang="ru-RU" sz="3000" dirty="0" smtClean="0">
                <a:solidFill>
                  <a:schemeClr val="tx1"/>
                </a:solidFill>
              </a:rPr>
              <a:t>иртуализация рабочих станций сотрудников, защищаемого сегмента сети</a:t>
            </a:r>
          </a:p>
          <a:p>
            <a:pPr>
              <a:spcBef>
                <a:spcPts val="2400"/>
              </a:spcBef>
            </a:pPr>
            <a:r>
              <a:rPr lang="ru-RU" sz="3000" dirty="0" smtClean="0">
                <a:solidFill>
                  <a:schemeClr val="tx1"/>
                </a:solidFill>
              </a:rPr>
              <a:t>800 виртуальных рабочих станций к 2015г.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27528" y="803257"/>
            <a:ext cx="9461240" cy="20422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>
                <a:solidFill>
                  <a:schemeClr val="tx1"/>
                </a:solidFill>
              </a:rPr>
              <a:t>у</a:t>
            </a:r>
            <a:r>
              <a:rPr lang="ru-RU" sz="2800" dirty="0" smtClean="0">
                <a:solidFill>
                  <a:schemeClr val="tx1"/>
                </a:solidFill>
              </a:rPr>
              <a:t>становлено </a:t>
            </a:r>
            <a:r>
              <a:rPr lang="ru-RU" sz="2800" dirty="0" smtClean="0">
                <a:solidFill>
                  <a:schemeClr val="tx1"/>
                </a:solidFill>
              </a:rPr>
              <a:t>430 </a:t>
            </a:r>
            <a:r>
              <a:rPr lang="ru-RU" sz="2800" dirty="0" smtClean="0">
                <a:solidFill>
                  <a:schemeClr val="tx1"/>
                </a:solidFill>
              </a:rPr>
              <a:t>нулевых </a:t>
            </a:r>
            <a:r>
              <a:rPr lang="ru-RU" sz="2800" dirty="0" smtClean="0">
                <a:solidFill>
                  <a:schemeClr val="tx1"/>
                </a:solidFill>
              </a:rPr>
              <a:t>клиентов</a:t>
            </a:r>
            <a:endParaRPr lang="ru-RU" sz="2800" dirty="0" smtClean="0">
              <a:solidFill>
                <a:schemeClr val="tx1"/>
              </a:solidFill>
            </a:endParaRPr>
          </a:p>
          <a:p>
            <a:r>
              <a:rPr lang="ru-RU" sz="2800" dirty="0" smtClean="0">
                <a:solidFill>
                  <a:schemeClr val="tx1"/>
                </a:solidFill>
              </a:rPr>
              <a:t>сокращено 5 ставок =  1,1 млн. руб. в год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мощность ИБП снижена с 9кВт*А до 1 кВт*А на 1 класс компьютерного центра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38411" y="-759"/>
            <a:ext cx="8596668" cy="711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 smtClean="0"/>
              <a:t>Полученный результат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19532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9208" y="133801"/>
            <a:ext cx="8997194" cy="711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 smtClean="0"/>
              <a:t>Резервное и архивное копирование</a:t>
            </a:r>
            <a:endParaRPr lang="ru-RU" dirty="0"/>
          </a:p>
        </p:txBody>
      </p:sp>
      <p:sp>
        <p:nvSpPr>
          <p:cNvPr id="5" name="Объект 5"/>
          <p:cNvSpPr txBox="1">
            <a:spLocks/>
          </p:cNvSpPr>
          <p:nvPr/>
        </p:nvSpPr>
        <p:spPr>
          <a:xfrm>
            <a:off x="429208" y="773000"/>
            <a:ext cx="10394302" cy="17255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ru-RU" sz="3000" dirty="0" smtClean="0">
                <a:solidFill>
                  <a:schemeClr val="tx1"/>
                </a:solidFill>
              </a:rPr>
              <a:t>до 2012 года</a:t>
            </a:r>
            <a:endParaRPr lang="en-US" sz="3000" dirty="0">
              <a:solidFill>
                <a:schemeClr val="tx1"/>
              </a:solidFill>
            </a:endParaRPr>
          </a:p>
          <a:p>
            <a:pPr>
              <a:spcBef>
                <a:spcPts val="1200"/>
              </a:spcBef>
            </a:pPr>
            <a:r>
              <a:rPr lang="ru-RU" sz="3000" dirty="0">
                <a:solidFill>
                  <a:schemeClr val="tx1"/>
                </a:solidFill>
              </a:rPr>
              <a:t>резервное копирование средствами отдельных систем</a:t>
            </a:r>
          </a:p>
          <a:p>
            <a:pPr>
              <a:spcBef>
                <a:spcPts val="1200"/>
              </a:spcBef>
            </a:pPr>
            <a:r>
              <a:rPr lang="ru-RU" sz="3000" dirty="0">
                <a:solidFill>
                  <a:schemeClr val="tx1"/>
                </a:solidFill>
              </a:rPr>
              <a:t>архивное копирование на </a:t>
            </a:r>
            <a:r>
              <a:rPr lang="en-US" sz="3000" dirty="0">
                <a:solidFill>
                  <a:schemeClr val="tx1"/>
                </a:solidFill>
              </a:rPr>
              <a:t>LTO-3 </a:t>
            </a:r>
            <a:r>
              <a:rPr lang="ru-RU" sz="3000" dirty="0">
                <a:solidFill>
                  <a:schemeClr val="tx1"/>
                </a:solidFill>
              </a:rPr>
              <a:t>средствами </a:t>
            </a:r>
            <a:r>
              <a:rPr lang="en-US" sz="3000" dirty="0">
                <a:solidFill>
                  <a:schemeClr val="tx1"/>
                </a:solidFill>
              </a:rPr>
              <a:t>Linux</a:t>
            </a:r>
            <a:endParaRPr lang="ru-RU" sz="3000" dirty="0">
              <a:solidFill>
                <a:schemeClr val="tx1"/>
              </a:solidFill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19754" y="2647324"/>
            <a:ext cx="11772245" cy="711200"/>
          </a:xfrm>
        </p:spPr>
        <p:txBody>
          <a:bodyPr>
            <a:normAutofit/>
          </a:bodyPr>
          <a:lstStyle/>
          <a:p>
            <a:r>
              <a:rPr lang="ru-RU" dirty="0" smtClean="0"/>
              <a:t>Сегодня</a:t>
            </a:r>
            <a:r>
              <a:rPr lang="en-US" dirty="0" smtClean="0"/>
              <a:t>:</a:t>
            </a:r>
            <a:r>
              <a:rPr lang="ru-RU" dirty="0" smtClean="0"/>
              <a:t> </a:t>
            </a:r>
            <a:r>
              <a:rPr lang="en-US" dirty="0" smtClean="0"/>
              <a:t>Microsoft System Center DPM</a:t>
            </a:r>
            <a:endParaRPr lang="ru-RU" dirty="0"/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419755" y="3208988"/>
            <a:ext cx="9610531" cy="36554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400"/>
              </a:spcBef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Централизация, автоматизация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</a:p>
          <a:p>
            <a:pPr>
              <a:spcBef>
                <a:spcPts val="2400"/>
              </a:spcBef>
            </a:pPr>
            <a:r>
              <a:rPr lang="ru-RU" sz="3000" dirty="0" smtClean="0">
                <a:solidFill>
                  <a:schemeClr val="tx1"/>
                </a:solidFill>
              </a:rPr>
              <a:t>БД </a:t>
            </a:r>
            <a:r>
              <a:rPr lang="en-US" sz="3000" dirty="0" smtClean="0">
                <a:solidFill>
                  <a:schemeClr val="tx1"/>
                </a:solidFill>
              </a:rPr>
              <a:t>MS SQL</a:t>
            </a:r>
            <a:r>
              <a:rPr lang="ru-RU" sz="3000" dirty="0" smtClean="0">
                <a:solidFill>
                  <a:schemeClr val="tx1"/>
                </a:solidFill>
              </a:rPr>
              <a:t>, 64 дня, 15 минут</a:t>
            </a:r>
            <a:endParaRPr lang="en-US" sz="3000" dirty="0" smtClean="0">
              <a:solidFill>
                <a:schemeClr val="tx1"/>
              </a:solidFill>
            </a:endParaRPr>
          </a:p>
          <a:p>
            <a:pPr>
              <a:spcBef>
                <a:spcPts val="2400"/>
              </a:spcBef>
            </a:pPr>
            <a:r>
              <a:rPr lang="ru-RU" sz="3000" dirty="0">
                <a:solidFill>
                  <a:schemeClr val="tx1"/>
                </a:solidFill>
              </a:rPr>
              <a:t>п</a:t>
            </a:r>
            <a:r>
              <a:rPr lang="ru-RU" sz="3000" dirty="0" smtClean="0">
                <a:solidFill>
                  <a:schemeClr val="tx1"/>
                </a:solidFill>
              </a:rPr>
              <a:t>рофили </a:t>
            </a:r>
            <a:r>
              <a:rPr lang="ru-RU" sz="3000" dirty="0" smtClean="0">
                <a:solidFill>
                  <a:schemeClr val="tx1"/>
                </a:solidFill>
              </a:rPr>
              <a:t>сотрудников и студентов, 64 дня</a:t>
            </a:r>
          </a:p>
          <a:p>
            <a:pPr>
              <a:spcBef>
                <a:spcPts val="2400"/>
              </a:spcBef>
            </a:pPr>
            <a:r>
              <a:rPr lang="ru-RU" sz="3000" dirty="0">
                <a:solidFill>
                  <a:schemeClr val="tx1"/>
                </a:solidFill>
              </a:rPr>
              <a:t>ф</a:t>
            </a:r>
            <a:r>
              <a:rPr lang="ru-RU" sz="3000" dirty="0" smtClean="0">
                <a:solidFill>
                  <a:schemeClr val="tx1"/>
                </a:solidFill>
              </a:rPr>
              <a:t>айловые </a:t>
            </a:r>
            <a:r>
              <a:rPr lang="ru-RU" sz="3000" dirty="0" smtClean="0">
                <a:solidFill>
                  <a:schemeClr val="tx1"/>
                </a:solidFill>
              </a:rPr>
              <a:t>сервера, 48 дней</a:t>
            </a:r>
          </a:p>
          <a:p>
            <a:pPr>
              <a:spcBef>
                <a:spcPts val="2400"/>
              </a:spcBef>
            </a:pPr>
            <a:r>
              <a:rPr lang="ru-RU" sz="3000" dirty="0">
                <a:solidFill>
                  <a:schemeClr val="tx1"/>
                </a:solidFill>
              </a:rPr>
              <a:t>с</a:t>
            </a:r>
            <a:r>
              <a:rPr lang="ru-RU" sz="3000" dirty="0" smtClean="0">
                <a:solidFill>
                  <a:schemeClr val="tx1"/>
                </a:solidFill>
              </a:rPr>
              <a:t>остояние </a:t>
            </a:r>
            <a:r>
              <a:rPr lang="ru-RU" sz="3000" dirty="0" smtClean="0">
                <a:solidFill>
                  <a:schemeClr val="tx1"/>
                </a:solidFill>
              </a:rPr>
              <a:t>систем серверов </a:t>
            </a:r>
            <a:r>
              <a:rPr lang="en-US" sz="3000" dirty="0" smtClean="0">
                <a:solidFill>
                  <a:schemeClr val="tx1"/>
                </a:solidFill>
              </a:rPr>
              <a:t>Windows</a:t>
            </a:r>
            <a:r>
              <a:rPr lang="ru-RU" sz="3000" dirty="0" smtClean="0">
                <a:solidFill>
                  <a:schemeClr val="tx1"/>
                </a:solidFill>
              </a:rPr>
              <a:t>,</a:t>
            </a:r>
            <a:r>
              <a:rPr lang="en-US" sz="3000" dirty="0" smtClean="0">
                <a:solidFill>
                  <a:schemeClr val="tx1"/>
                </a:solidFill>
              </a:rPr>
              <a:t> </a:t>
            </a:r>
            <a:r>
              <a:rPr lang="ru-RU" sz="3000" dirty="0" smtClean="0">
                <a:solidFill>
                  <a:schemeClr val="tx1"/>
                </a:solidFill>
              </a:rPr>
              <a:t>14</a:t>
            </a:r>
            <a:r>
              <a:rPr lang="en-US" sz="3000" dirty="0" smtClean="0">
                <a:solidFill>
                  <a:schemeClr val="tx1"/>
                </a:solidFill>
              </a:rPr>
              <a:t> </a:t>
            </a:r>
            <a:r>
              <a:rPr lang="ru-RU" sz="3000" dirty="0" smtClean="0">
                <a:solidFill>
                  <a:schemeClr val="tx1"/>
                </a:solidFill>
              </a:rPr>
              <a:t>дней</a:t>
            </a:r>
          </a:p>
          <a:p>
            <a:pPr>
              <a:spcBef>
                <a:spcPts val="2400"/>
              </a:spcBef>
            </a:pPr>
            <a:endParaRPr lang="ru-RU" sz="32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7765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"/>
          <p:cNvSpPr>
            <a:spLocks noGrp="1"/>
          </p:cNvSpPr>
          <p:nvPr>
            <p:ph type="title"/>
          </p:nvPr>
        </p:nvSpPr>
        <p:spPr>
          <a:xfrm>
            <a:off x="336136" y="3380948"/>
            <a:ext cx="8596668" cy="711200"/>
          </a:xfrm>
        </p:spPr>
        <p:txBody>
          <a:bodyPr/>
          <a:lstStyle/>
          <a:p>
            <a:r>
              <a:rPr lang="ru-RU" dirty="0"/>
              <a:t>П</a:t>
            </a:r>
            <a:r>
              <a:rPr lang="ru-RU" dirty="0" smtClean="0"/>
              <a:t>ланы на 2013 год</a:t>
            </a:r>
            <a:endParaRPr lang="ru-RU" dirty="0"/>
          </a:p>
        </p:txBody>
      </p:sp>
      <p:sp>
        <p:nvSpPr>
          <p:cNvPr id="3" name="Объект 5"/>
          <p:cNvSpPr txBox="1">
            <a:spLocks/>
          </p:cNvSpPr>
          <p:nvPr/>
        </p:nvSpPr>
        <p:spPr>
          <a:xfrm>
            <a:off x="527208" y="4108814"/>
            <a:ext cx="9381066" cy="19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ru-RU" sz="3000" dirty="0" smtClean="0">
                <a:solidFill>
                  <a:schemeClr val="tx1"/>
                </a:solidFill>
              </a:rPr>
              <a:t>обеспечить архивное хранение в течение 5 лет</a:t>
            </a:r>
          </a:p>
          <a:p>
            <a:pPr>
              <a:spcBef>
                <a:spcPts val="1200"/>
              </a:spcBef>
            </a:pPr>
            <a:r>
              <a:rPr lang="ru-RU" sz="3000" dirty="0" smtClean="0">
                <a:solidFill>
                  <a:schemeClr val="tx1"/>
                </a:solidFill>
              </a:rPr>
              <a:t>внедрить систему резервного копирования виртуальных машин (</a:t>
            </a:r>
            <a:r>
              <a:rPr lang="en-US" sz="3000" dirty="0" err="1" smtClean="0">
                <a:solidFill>
                  <a:schemeClr val="tx1"/>
                </a:solidFill>
              </a:rPr>
              <a:t>Veam</a:t>
            </a:r>
            <a:r>
              <a:rPr lang="en-US" sz="3000" dirty="0" smtClean="0">
                <a:solidFill>
                  <a:schemeClr val="tx1"/>
                </a:solidFill>
              </a:rPr>
              <a:t> Backup &amp; Replication)</a:t>
            </a:r>
            <a:endParaRPr lang="ru-RU" sz="3000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56340" y="1615"/>
            <a:ext cx="8596668" cy="711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/>
              <a:t>MS SC DPM:</a:t>
            </a:r>
            <a:r>
              <a:rPr lang="ru-RU" dirty="0" smtClean="0"/>
              <a:t> преимущества</a:t>
            </a:r>
            <a:endParaRPr lang="ru-RU" dirty="0"/>
          </a:p>
        </p:txBody>
      </p:sp>
      <p:sp>
        <p:nvSpPr>
          <p:cNvPr id="5" name="Объект 5"/>
          <p:cNvSpPr txBox="1">
            <a:spLocks/>
          </p:cNvSpPr>
          <p:nvPr/>
        </p:nvSpPr>
        <p:spPr>
          <a:xfrm>
            <a:off x="527206" y="656188"/>
            <a:ext cx="8596669" cy="22610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ru-RU" sz="3000" dirty="0">
                <a:solidFill>
                  <a:schemeClr val="tx1"/>
                </a:solidFill>
              </a:rPr>
              <a:t>а</a:t>
            </a:r>
            <a:r>
              <a:rPr lang="ru-RU" sz="3000" dirty="0" smtClean="0">
                <a:solidFill>
                  <a:schemeClr val="tx1"/>
                </a:solidFill>
              </a:rPr>
              <a:t>ктуальные отчеты о состоянии резервных копий</a:t>
            </a:r>
            <a:endParaRPr lang="en-US" sz="3000" dirty="0" smtClean="0">
              <a:solidFill>
                <a:schemeClr val="tx1"/>
              </a:solidFill>
            </a:endParaRPr>
          </a:p>
          <a:p>
            <a:pPr>
              <a:spcBef>
                <a:spcPts val="1200"/>
              </a:spcBef>
            </a:pPr>
            <a:r>
              <a:rPr lang="ru-RU" sz="3000" dirty="0" smtClean="0">
                <a:solidFill>
                  <a:schemeClr val="tx1"/>
                </a:solidFill>
              </a:rPr>
              <a:t>экономия времени на </a:t>
            </a:r>
            <a:r>
              <a:rPr lang="ru-RU" sz="3000" dirty="0">
                <a:solidFill>
                  <a:schemeClr val="tx1"/>
                </a:solidFill>
              </a:rPr>
              <a:t>настройку </a:t>
            </a:r>
            <a:r>
              <a:rPr lang="ru-RU" sz="3000" dirty="0" smtClean="0">
                <a:solidFill>
                  <a:schemeClr val="tx1"/>
                </a:solidFill>
              </a:rPr>
              <a:t>планов резервного копирования и восстановление</a:t>
            </a:r>
          </a:p>
        </p:txBody>
      </p:sp>
    </p:spTree>
    <p:extLst>
      <p:ext uri="{BB962C8B-B14F-4D97-AF65-F5344CB8AC3E}">
        <p14:creationId xmlns:p14="http://schemas.microsoft.com/office/powerpoint/2010/main" val="11227496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24765" y="9556"/>
            <a:ext cx="8596668" cy="711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 smtClean="0"/>
              <a:t>Мониторинг инфраструктуры</a:t>
            </a:r>
            <a:endParaRPr lang="ru-RU" dirty="0"/>
          </a:p>
        </p:txBody>
      </p:sp>
      <p:sp>
        <p:nvSpPr>
          <p:cNvPr id="5" name="Объект 5"/>
          <p:cNvSpPr txBox="1">
            <a:spLocks/>
          </p:cNvSpPr>
          <p:nvPr/>
        </p:nvSpPr>
        <p:spPr>
          <a:xfrm>
            <a:off x="543128" y="761700"/>
            <a:ext cx="8596669" cy="1411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400"/>
              </a:spcBef>
            </a:pPr>
            <a:r>
              <a:rPr lang="ru-RU" sz="3000" dirty="0" smtClean="0">
                <a:solidFill>
                  <a:schemeClr val="tx1"/>
                </a:solidFill>
              </a:rPr>
              <a:t>Графики </a:t>
            </a:r>
            <a:r>
              <a:rPr lang="en-US" sz="3000" dirty="0">
                <a:solidFill>
                  <a:schemeClr val="tx1"/>
                </a:solidFill>
              </a:rPr>
              <a:t>C</a:t>
            </a:r>
            <a:r>
              <a:rPr lang="en-US" sz="3000" dirty="0" smtClean="0">
                <a:solidFill>
                  <a:schemeClr val="tx1"/>
                </a:solidFill>
              </a:rPr>
              <a:t>acti</a:t>
            </a:r>
            <a:endParaRPr lang="ru-RU" sz="3000" dirty="0" smtClean="0">
              <a:solidFill>
                <a:schemeClr val="tx1"/>
              </a:solidFill>
            </a:endParaRPr>
          </a:p>
          <a:p>
            <a:pPr>
              <a:spcBef>
                <a:spcPts val="2400"/>
              </a:spcBef>
            </a:pPr>
            <a:r>
              <a:rPr lang="en-US" sz="3000" dirty="0" smtClean="0">
                <a:solidFill>
                  <a:schemeClr val="tx1"/>
                </a:solidFill>
              </a:rPr>
              <a:t>MS SC Operations Manager (2012)</a:t>
            </a:r>
            <a:endParaRPr lang="ru-RU" sz="3000" dirty="0">
              <a:solidFill>
                <a:schemeClr val="tx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47" y="2461174"/>
            <a:ext cx="8686039" cy="354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1011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96899" y="-4088"/>
            <a:ext cx="9610531" cy="928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MS SC </a:t>
            </a:r>
            <a:r>
              <a:rPr lang="en-US" dirty="0" smtClean="0"/>
              <a:t>Operations Manager: </a:t>
            </a:r>
            <a:r>
              <a:rPr lang="ru-RU" dirty="0" smtClean="0"/>
              <a:t>преимущества</a:t>
            </a:r>
            <a:endParaRPr lang="ru-RU" dirty="0"/>
          </a:p>
        </p:txBody>
      </p:sp>
      <p:sp>
        <p:nvSpPr>
          <p:cNvPr id="5" name="Объект 5"/>
          <p:cNvSpPr txBox="1">
            <a:spLocks/>
          </p:cNvSpPr>
          <p:nvPr/>
        </p:nvSpPr>
        <p:spPr>
          <a:xfrm>
            <a:off x="410547" y="1248074"/>
            <a:ext cx="9191345" cy="324127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ru-RU" sz="3000" dirty="0">
                <a:solidFill>
                  <a:schemeClr val="tx1"/>
                </a:solidFill>
              </a:rPr>
              <a:t>м</a:t>
            </a:r>
            <a:r>
              <a:rPr lang="ru-RU" sz="3000" dirty="0" smtClean="0">
                <a:solidFill>
                  <a:schemeClr val="tx1"/>
                </a:solidFill>
              </a:rPr>
              <a:t>ониторинг узлов сети и работоспособности приложений</a:t>
            </a:r>
          </a:p>
          <a:p>
            <a:pPr>
              <a:spcBef>
                <a:spcPts val="1200"/>
              </a:spcBef>
            </a:pPr>
            <a:r>
              <a:rPr lang="ru-RU" sz="3000" dirty="0">
                <a:solidFill>
                  <a:schemeClr val="tx1"/>
                </a:solidFill>
              </a:rPr>
              <a:t>о</a:t>
            </a:r>
            <a:r>
              <a:rPr lang="ru-RU" sz="3000" dirty="0" smtClean="0">
                <a:solidFill>
                  <a:schemeClr val="tx1"/>
                </a:solidFill>
              </a:rPr>
              <a:t>тслеживание нарушений целостности БД</a:t>
            </a:r>
          </a:p>
          <a:p>
            <a:pPr>
              <a:spcBef>
                <a:spcPts val="1200"/>
              </a:spcBef>
            </a:pPr>
            <a:r>
              <a:rPr lang="ru-RU" sz="3000" dirty="0">
                <a:solidFill>
                  <a:schemeClr val="tx1"/>
                </a:solidFill>
              </a:rPr>
              <a:t>о</a:t>
            </a:r>
            <a:r>
              <a:rPr lang="ru-RU" sz="3000" dirty="0" smtClean="0">
                <a:solidFill>
                  <a:schemeClr val="tx1"/>
                </a:solidFill>
              </a:rPr>
              <a:t>повещение по </a:t>
            </a:r>
            <a:r>
              <a:rPr lang="en-US" sz="3000" dirty="0" smtClean="0">
                <a:solidFill>
                  <a:schemeClr val="tx1"/>
                </a:solidFill>
              </a:rPr>
              <a:t>SMS </a:t>
            </a:r>
            <a:r>
              <a:rPr lang="ru-RU" sz="3000" dirty="0" smtClean="0">
                <a:solidFill>
                  <a:schemeClr val="tx1"/>
                </a:solidFill>
              </a:rPr>
              <a:t>и </a:t>
            </a:r>
            <a:r>
              <a:rPr lang="en-US" sz="3000" dirty="0" smtClean="0">
                <a:solidFill>
                  <a:schemeClr val="tx1"/>
                </a:solidFill>
              </a:rPr>
              <a:t>e-mail </a:t>
            </a:r>
            <a:r>
              <a:rPr lang="ru-RU" sz="3000" dirty="0" smtClean="0">
                <a:solidFill>
                  <a:schemeClr val="tx1"/>
                </a:solidFill>
              </a:rPr>
              <a:t>при неполадках</a:t>
            </a:r>
          </a:p>
          <a:p>
            <a:pPr>
              <a:spcBef>
                <a:spcPts val="1200"/>
              </a:spcBef>
            </a:pPr>
            <a:r>
              <a:rPr lang="ru-RU" sz="3000" dirty="0" smtClean="0">
                <a:solidFill>
                  <a:schemeClr val="tx1"/>
                </a:solidFill>
              </a:rPr>
              <a:t>построение графиков работоспособности и производительности серверов</a:t>
            </a:r>
          </a:p>
          <a:p>
            <a:pPr marL="0" indent="0">
              <a:buFont typeface="Wingdings 3" charset="2"/>
              <a:buNone/>
            </a:pPr>
            <a:endParaRPr lang="ru-RU" sz="3200" dirty="0"/>
          </a:p>
        </p:txBody>
      </p:sp>
      <p:sp>
        <p:nvSpPr>
          <p:cNvPr id="6" name="Объект 5"/>
          <p:cNvSpPr txBox="1">
            <a:spLocks/>
          </p:cNvSpPr>
          <p:nvPr/>
        </p:nvSpPr>
        <p:spPr>
          <a:xfrm>
            <a:off x="438845" y="5274051"/>
            <a:ext cx="3666624" cy="12223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2400"/>
              </a:spcBef>
              <a:buNone/>
            </a:pPr>
            <a:r>
              <a:rPr lang="ru-RU" sz="3000" dirty="0">
                <a:solidFill>
                  <a:schemeClr val="tx1"/>
                </a:solidFill>
              </a:rPr>
              <a:t>о</a:t>
            </a:r>
            <a:r>
              <a:rPr lang="ru-RU" sz="3000" dirty="0" smtClean="0">
                <a:solidFill>
                  <a:schemeClr val="tx1"/>
                </a:solidFill>
              </a:rPr>
              <a:t>т</a:t>
            </a:r>
            <a:r>
              <a:rPr lang="en-US" sz="3000" dirty="0" smtClean="0">
                <a:solidFill>
                  <a:schemeClr val="tx1"/>
                </a:solidFill>
              </a:rPr>
              <a:t> </a:t>
            </a:r>
            <a:r>
              <a:rPr lang="ru-RU" sz="3000" dirty="0" smtClean="0">
                <a:solidFill>
                  <a:schemeClr val="tx1"/>
                </a:solidFill>
              </a:rPr>
              <a:t>инструмента мониторинга </a:t>
            </a:r>
          </a:p>
        </p:txBody>
      </p:sp>
      <p:sp>
        <p:nvSpPr>
          <p:cNvPr id="2" name="Стрелка вправо 1"/>
          <p:cNvSpPr/>
          <p:nvPr/>
        </p:nvSpPr>
        <p:spPr>
          <a:xfrm>
            <a:off x="4237404" y="559666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5523722" y="5094512"/>
            <a:ext cx="4078170" cy="14994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2400"/>
              </a:spcBef>
              <a:buNone/>
            </a:pPr>
            <a:r>
              <a:rPr lang="ru-RU" sz="3000" dirty="0" smtClean="0">
                <a:solidFill>
                  <a:schemeClr val="tx1"/>
                </a:solidFill>
              </a:rPr>
              <a:t>к управленческому инструменту принятия решений</a:t>
            </a:r>
          </a:p>
        </p:txBody>
      </p:sp>
    </p:spTree>
    <p:extLst>
      <p:ext uri="{BB962C8B-B14F-4D97-AF65-F5344CB8AC3E}">
        <p14:creationId xmlns:p14="http://schemas.microsoft.com/office/powerpoint/2010/main" val="34953747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6144" y="2318488"/>
            <a:ext cx="8596668" cy="2398273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Спасибо за внимание,</a:t>
            </a:r>
            <a:br>
              <a:rPr lang="ru-RU" sz="4400" dirty="0" smtClean="0"/>
            </a:br>
            <a:r>
              <a:rPr lang="ru-RU" sz="4400" dirty="0" smtClean="0"/>
              <a:t>до встречи в облаках!</a:t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endParaRPr lang="ru-RU" sz="4400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4189865" y="4326345"/>
            <a:ext cx="5759354" cy="30281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70000"/>
              </a:lnSpc>
              <a:buNone/>
            </a:pPr>
            <a:r>
              <a:rPr lang="ru-RU" sz="1600" u="sng" dirty="0" smtClean="0">
                <a:solidFill>
                  <a:schemeClr val="tx1"/>
                </a:solidFill>
              </a:rPr>
              <a:t>Докладчик : 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Гмарь Дмитрий, 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начальник отдела разработки и администрирования КИС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Владивостокский  Государственный Университет 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Экономики и Сервиса</a:t>
            </a:r>
            <a:r>
              <a:rPr lang="en-US" sz="1600" dirty="0" smtClean="0">
                <a:solidFill>
                  <a:schemeClr val="tx1"/>
                </a:solidFill>
              </a:rPr>
              <a:t>,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dmitriy.gmar@vvsu.ru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07" y="290511"/>
            <a:ext cx="676275" cy="140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031617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E75B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3229</TotalTime>
  <Words>717</Words>
  <Application>Microsoft Office PowerPoint</Application>
  <PresentationFormat>Широкоэкранный</PresentationFormat>
  <Paragraphs>165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Trebuchet MS</vt:lpstr>
      <vt:lpstr>Verdana</vt:lpstr>
      <vt:lpstr>Wingdings 3</vt:lpstr>
      <vt:lpstr>Грань</vt:lpstr>
      <vt:lpstr>       Частная облачная инфраструктура университета</vt:lpstr>
      <vt:lpstr>Эффективность ИТ службы</vt:lpstr>
      <vt:lpstr>Традиционная инфраструктура ЦОД</vt:lpstr>
      <vt:lpstr>Частная облачная инфраструктура ВГУЭС</vt:lpstr>
      <vt:lpstr>Будущее лет через 5?</vt:lpstr>
      <vt:lpstr>Этапы виртуализация серверной инфраструктуры</vt:lpstr>
      <vt:lpstr>Экономия за счет правильного лицензирования виртуальной среды</vt:lpstr>
      <vt:lpstr>Презентация PowerPoint</vt:lpstr>
      <vt:lpstr>Проблемы связанные с ПК в университете</vt:lpstr>
      <vt:lpstr>Виртуализация рабочих станций выгодна</vt:lpstr>
      <vt:lpstr>Экономика проекта</vt:lpstr>
      <vt:lpstr>Перспективы внедрения</vt:lpstr>
      <vt:lpstr>Сегодня: Microsoft System Center DPM</vt:lpstr>
      <vt:lpstr>Планы на 2013 год</vt:lpstr>
      <vt:lpstr>Презентация PowerPoint</vt:lpstr>
      <vt:lpstr>Презентация PowerPoint</vt:lpstr>
      <vt:lpstr>Спасибо за внимание, до встречи в облаках!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НАВИГАЦИЯ ВНУТРИ ЗДАНИЙ  С ИСПОЛЬЗОВАНИЕМ  БЕСПРОВОДНОЙ СЕТИ  (НА ПРИМЕРЕ КАМПУСА ВГУЭС)</dc:title>
  <dc:creator>Кротенок Ксения</dc:creator>
  <cp:lastModifiedBy>dimer</cp:lastModifiedBy>
  <cp:revision>399</cp:revision>
  <dcterms:created xsi:type="dcterms:W3CDTF">2013-05-28T23:03:16Z</dcterms:created>
  <dcterms:modified xsi:type="dcterms:W3CDTF">2013-06-26T05:35:39Z</dcterms:modified>
</cp:coreProperties>
</file>