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2"/>
  </p:sldMasterIdLst>
  <p:notesMasterIdLst>
    <p:notesMasterId r:id="rId27"/>
  </p:notesMasterIdLst>
  <p:sldIdLst>
    <p:sldId id="259" r:id="rId3"/>
    <p:sldId id="260" r:id="rId4"/>
    <p:sldId id="258" r:id="rId5"/>
    <p:sldId id="262" r:id="rId6"/>
    <p:sldId id="323" r:id="rId7"/>
    <p:sldId id="308" r:id="rId8"/>
    <p:sldId id="279" r:id="rId9"/>
    <p:sldId id="321" r:id="rId10"/>
    <p:sldId id="322" r:id="rId11"/>
    <p:sldId id="315" r:id="rId12"/>
    <p:sldId id="313" r:id="rId13"/>
    <p:sldId id="337" r:id="rId14"/>
    <p:sldId id="340" r:id="rId15"/>
    <p:sldId id="342" r:id="rId16"/>
    <p:sldId id="325" r:id="rId17"/>
    <p:sldId id="326" r:id="rId18"/>
    <p:sldId id="327" r:id="rId19"/>
    <p:sldId id="328" r:id="rId20"/>
    <p:sldId id="338" r:id="rId21"/>
    <p:sldId id="329" r:id="rId22"/>
    <p:sldId id="331" r:id="rId23"/>
    <p:sldId id="330" r:id="rId24"/>
    <p:sldId id="335" r:id="rId25"/>
    <p:sldId id="336" r:id="rId26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08BC306-E190-4913-BE4F-DBDA761FAD7A}">
          <p14:sldIdLst>
            <p14:sldId id="259"/>
            <p14:sldId id="260"/>
            <p14:sldId id="258"/>
            <p14:sldId id="262"/>
            <p14:sldId id="323"/>
            <p14:sldId id="308"/>
            <p14:sldId id="279"/>
            <p14:sldId id="321"/>
            <p14:sldId id="322"/>
            <p14:sldId id="315"/>
            <p14:sldId id="313"/>
            <p14:sldId id="337"/>
            <p14:sldId id="340"/>
            <p14:sldId id="342"/>
            <p14:sldId id="325"/>
            <p14:sldId id="326"/>
            <p14:sldId id="327"/>
            <p14:sldId id="328"/>
            <p14:sldId id="338"/>
            <p14:sldId id="329"/>
            <p14:sldId id="331"/>
            <p14:sldId id="330"/>
            <p14:sldId id="335"/>
            <p14:sldId id="3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86441" autoAdjust="0"/>
  </p:normalViewPr>
  <p:slideViewPr>
    <p:cSldViewPr>
      <p:cViewPr varScale="1">
        <p:scale>
          <a:sx n="97" d="100"/>
          <a:sy n="97" d="100"/>
        </p:scale>
        <p:origin x="18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BAB59-01DE-47D1-9E65-C746C0F30E3E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CBE1F-C37A-4B4C-82A5-07526173B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18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88EE35D-300D-4C8F-B3B8-624E5BCB92B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C2B8DA6-A580-462F-BEC7-C9425A91E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Институт информационных технологий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нтеграция практики, исследований и образования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76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2743200"/>
            <a:ext cx="8243193" cy="4114800"/>
          </a:xfrm>
        </p:spPr>
        <p:txBody>
          <a:bodyPr>
            <a:noAutofit/>
          </a:bodyPr>
          <a:lstStyle/>
          <a:p>
            <a:r>
              <a:rPr lang="ru-RU" sz="3000" dirty="0" smtClean="0"/>
              <a:t>Обеспечить комплексное развитие ИТ в университете в области анализа данных и разработки и внедрения ИТ-решений, научных исследований в сфере ИТ, подготовки востребованных ИТ-специалистов и обеспечить ведущую позицию университета на Дальнем Востоке в этих направлениях</a:t>
            </a:r>
            <a:endParaRPr lang="ru-RU" sz="3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Миссия института ИТ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8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Структура института ИТ: 2021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8287"/>
            <a:ext cx="7740352" cy="57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6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Центр информационно-технического обеспечения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2362200"/>
            <a:ext cx="9001000" cy="4307160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Разработка и внедрение информационных системе и сервисов корпоративной информационной среды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ИТ-инфраструктуры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Сопровождение ИТ-систем, сервисов и инфраструктуры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371600"/>
            <a:ext cx="8648700" cy="9906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Базовые функции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54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Центр информационно-технического обеспечения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2204864"/>
            <a:ext cx="9001000" cy="4464496"/>
          </a:xfrm>
          <a:prstGeom prst="rect">
            <a:avLst/>
          </a:prstGeom>
        </p:spPr>
        <p:txBody>
          <a:bodyPr vert="horz" anchor="ctr">
            <a:normAutofit fontScale="5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сервиса предоставление услуг провайдера для физических лиц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сервиса печати индивидуальных пластиковых карт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endParaRPr lang="en-US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Сопровождение лицензий разработанного программного обеспечения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Поддержка ИТ-инфраструктуры сторонних организаций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Реализация научных проектов по разработке и внедрению ИТ-систем и анализу данных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371600"/>
            <a:ext cx="8648700" cy="9906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Дополнительные функции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30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423848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Кафедра Информационных технологий и систем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20201" y="2264166"/>
            <a:ext cx="9001000" cy="2664296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100" dirty="0" smtClean="0">
                <a:solidFill>
                  <a:srgbClr val="002060"/>
                </a:solidFill>
              </a:rPr>
              <a:t>Информационные системы и технологии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100" dirty="0" smtClean="0">
                <a:solidFill>
                  <a:srgbClr val="002060"/>
                </a:solidFill>
              </a:rPr>
              <a:t>Прикладная информатика</a:t>
            </a:r>
            <a:endParaRPr lang="en-US" sz="3100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100" dirty="0" smtClean="0">
                <a:solidFill>
                  <a:srgbClr val="002060"/>
                </a:solidFill>
              </a:rPr>
              <a:t>Программная инженерия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100" dirty="0" smtClean="0">
                <a:solidFill>
                  <a:srgbClr val="002060"/>
                </a:solidFill>
              </a:rPr>
              <a:t>Инфокоммуникационные технологии и системы связи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4433162"/>
            <a:ext cx="8648700" cy="9906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Уровни образования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5949" y="1506246"/>
            <a:ext cx="8648700" cy="626610"/>
          </a:xfrm>
          <a:prstGeom prst="rect">
            <a:avLst/>
          </a:prstGeom>
        </p:spPr>
        <p:txBody>
          <a:bodyPr vert="horz"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Направления подготовки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516996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rgbClr val="002060"/>
                </a:solidFill>
              </a:rPr>
              <a:t>бакалавриат</a:t>
            </a:r>
            <a:endParaRPr lang="ru-RU" sz="2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магистратура</a:t>
            </a:r>
            <a:endParaRPr lang="ru-RU" sz="2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аспирантура</a:t>
            </a:r>
          </a:p>
        </p:txBody>
      </p:sp>
    </p:spTree>
    <p:extLst>
      <p:ext uri="{BB962C8B-B14F-4D97-AF65-F5344CB8AC3E}">
        <p14:creationId xmlns:p14="http://schemas.microsoft.com/office/powerpoint/2010/main" val="9901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Институт ИТ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95300" y="1371600"/>
            <a:ext cx="8153400" cy="9906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Научные исследования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395078"/>
            <a:ext cx="6926268" cy="438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Результаты: ИТ-разработка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5551" y="1554208"/>
            <a:ext cx="8892480" cy="576064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Разработка, внедрение и сопровождение систем и сервисов 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3108" y="2132856"/>
            <a:ext cx="90144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Планирование и отчетность преподавателей 2-ой половины дня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Планирование нагрузки на плановые ставки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Индивидуальные планы преподавателей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Индивидуальные траектории обучения студентов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Результаты обучения студентов (курсовые, практики, ВКР и др.)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Рабочие программы дисциплин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Электронная библиотека ВГУЭС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 Личный кабинет абитуриента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Сайт, раздел Сведения об образовательной организации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3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766048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– ИТ-инфраструктура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12776"/>
            <a:ext cx="8892480" cy="872481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Развитие ИТ-инфраструктуры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3108" y="2056686"/>
            <a:ext cx="90144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Установлены новые турникеты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Переход на бесплатный спам-фильтр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Внедрение систем безопасности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Обновление системного ПО Центра обработки данных 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Полный переход на нулевые клиенты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Переход на </a:t>
            </a:r>
            <a:r>
              <a:rPr lang="en-US" dirty="0" smtClean="0">
                <a:solidFill>
                  <a:srgbClr val="002060"/>
                </a:solidFill>
              </a:rPr>
              <a:t>IP </a:t>
            </a:r>
            <a:r>
              <a:rPr lang="ru-RU" dirty="0" smtClean="0">
                <a:solidFill>
                  <a:srgbClr val="002060"/>
                </a:solidFill>
              </a:rPr>
              <a:t>телефонию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Электронная очередь для приемной комиссии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81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Научные результаты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5627" y="1700808"/>
            <a:ext cx="8892480" cy="50405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smtClean="0">
                <a:solidFill>
                  <a:schemeClr val="accent2">
                    <a:lumMod val="50000"/>
                  </a:schemeClr>
                </a:solidFill>
              </a:rPr>
              <a:t>Междесциплинарные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исследования по научной школе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Методы анализа данных биомедицинских данных</a:t>
            </a: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276872"/>
            <a:ext cx="90144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 Научные проекты</a:t>
            </a:r>
            <a:endParaRPr lang="ru-RU" b="1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2018-2021 г. РФФИ </a:t>
            </a:r>
            <a:r>
              <a:rPr lang="ru-RU" dirty="0"/>
              <a:t>Разработка технологии хранения и обработки больших массивов слабоструктурированных биомедицинских данных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2019-2022 г. РФФИ </a:t>
            </a:r>
            <a:r>
              <a:rPr lang="ru-RU" dirty="0"/>
              <a:t>Разработка интеллектуальной технологии оценки факторов кардиоваскулярного риска и построения моделей прогнозирования сердечно-сосудистых </a:t>
            </a:r>
            <a:r>
              <a:rPr lang="ru-RU" dirty="0" smtClean="0"/>
              <a:t>событий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2020-2021 г. Администрация Приморского края. </a:t>
            </a:r>
            <a:r>
              <a:rPr lang="ru-RU" dirty="0"/>
              <a:t>Разработка приложения для прогнозирования результатов антибактериальной терапии внебольничной пневмонии и туберкулеза легких у населения Приморского края.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2020 г. Институт прикладной математики: </a:t>
            </a:r>
            <a:r>
              <a:rPr lang="ru-RU" dirty="0" smtClean="0"/>
              <a:t>«Прогнозирование рецидивов базальноклеточного рака кожи после фотодинамической терапии»</a:t>
            </a:r>
          </a:p>
          <a:p>
            <a:pPr lvl="1"/>
            <a:endParaRPr lang="ru-RU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74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12776"/>
            <a:ext cx="8892480" cy="872481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Показатели НИР/коммерциализация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613253"/>
              </p:ext>
            </p:extLst>
          </p:nvPr>
        </p:nvGraphicFramePr>
        <p:xfrm>
          <a:off x="217680" y="2636912"/>
          <a:ext cx="8865396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6764"/>
                <a:gridCol w="1800200"/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</a:t>
                      </a:r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r>
                        <a:rPr lang="en-US" dirty="0" smtClean="0"/>
                        <a:t>20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публикаций </a:t>
                      </a:r>
                      <a:r>
                        <a:rPr lang="en-US" dirty="0" smtClean="0"/>
                        <a:t>Scopus/</a:t>
                      </a:r>
                      <a:r>
                        <a:rPr lang="en-US" dirty="0" err="1" smtClean="0"/>
                        <a:t>WoS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6/7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10/8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16/11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ВАК публикаций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Св</a:t>
                      </a:r>
                      <a:r>
                        <a:rPr lang="ru-RU" dirty="0" smtClean="0"/>
                        <a:t>-во о регистрации ПО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Патенты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проектов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Лицензионные</a:t>
                      </a:r>
                      <a:r>
                        <a:rPr lang="ru-RU" baseline="0" dirty="0" smtClean="0"/>
                        <a:t> соглашения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1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6167" y="1556792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Цели ИТ в университете</a:t>
            </a: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729" y="2420888"/>
            <a:ext cx="9144000" cy="383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0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ИИТ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6167" y="1556792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Стратегическая цель </a:t>
            </a: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478" y="2056686"/>
            <a:ext cx="90144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ИИТ - Центр развития компетенций систем искусственного интеллекта и анализа данных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Научные исследования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ИТ-разработка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Образование </a:t>
            </a:r>
          </a:p>
        </p:txBody>
      </p:sp>
    </p:spTree>
    <p:extLst>
      <p:ext uri="{BB962C8B-B14F-4D97-AF65-F5344CB8AC3E}">
        <p14:creationId xmlns:p14="http://schemas.microsoft.com/office/powerpoint/2010/main" val="343529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6167" y="1556792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Разработка</a:t>
            </a: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478" y="2056686"/>
            <a:ext cx="90144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Стратегическое развитие ИТ во ВГУЭС </a:t>
            </a:r>
            <a:r>
              <a:rPr lang="ru-RU" sz="2400" dirty="0" smtClean="0">
                <a:solidFill>
                  <a:srgbClr val="002060"/>
                </a:solidFill>
              </a:rPr>
              <a:t>связано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Поддержка изменений системы приема и внедрение </a:t>
            </a:r>
            <a:r>
              <a:rPr lang="ru-RU" sz="2400" dirty="0" err="1" smtClean="0">
                <a:solidFill>
                  <a:srgbClr val="002060"/>
                </a:solidFill>
              </a:rPr>
              <a:t>суперсервиса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Разработка системы поддержки индивидуализации обучения студентов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Разработка системы планирования работы преподавателей и кафедры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Разработка системы управления учебно-методическим обеспечением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Разработка Библиотечной системы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Развитие ГИС управления активами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Электронные зачетные книжки</a:t>
            </a:r>
          </a:p>
        </p:txBody>
      </p:sp>
    </p:spTree>
    <p:extLst>
      <p:ext uri="{BB962C8B-B14F-4D97-AF65-F5344CB8AC3E}">
        <p14:creationId xmlns:p14="http://schemas.microsoft.com/office/powerpoint/2010/main" val="16057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6167" y="1556792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Разработка</a:t>
            </a: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478" y="2056686"/>
            <a:ext cx="90144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Интеграция с внешними системами: </a:t>
            </a:r>
            <a:r>
              <a:rPr lang="en-US" sz="2400" dirty="0" smtClean="0">
                <a:solidFill>
                  <a:srgbClr val="002060"/>
                </a:solidFill>
              </a:rPr>
              <a:t>on-line </a:t>
            </a:r>
            <a:r>
              <a:rPr lang="ru-RU" sz="2400" dirty="0" smtClean="0">
                <a:solidFill>
                  <a:srgbClr val="002060"/>
                </a:solidFill>
              </a:rPr>
              <a:t>кассой, с ФИС контингент, обращения граждан, образовательными платформами и т.п.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Развитие системы </a:t>
            </a:r>
            <a:r>
              <a:rPr lang="ru-RU" sz="2400" dirty="0" err="1" smtClean="0">
                <a:solidFill>
                  <a:srgbClr val="002060"/>
                </a:solidFill>
              </a:rPr>
              <a:t>аутентификции</a:t>
            </a:r>
            <a:r>
              <a:rPr lang="ru-RU" sz="2400" dirty="0" smtClean="0">
                <a:solidFill>
                  <a:srgbClr val="002060"/>
                </a:solidFill>
              </a:rPr>
              <a:t> (телефон,  </a:t>
            </a:r>
            <a:r>
              <a:rPr lang="ru-RU" sz="2400" dirty="0" err="1" smtClean="0">
                <a:solidFill>
                  <a:srgbClr val="002060"/>
                </a:solidFill>
              </a:rPr>
              <a:t>госуслуги</a:t>
            </a:r>
            <a:r>
              <a:rPr lang="ru-RU" sz="2400" dirty="0" smtClean="0">
                <a:solidFill>
                  <a:srgbClr val="002060"/>
                </a:solidFill>
              </a:rPr>
              <a:t>, социальные сети, биометрика и т.п.)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Разработка системы, сервисов, ботов по интеллектуализации управления и анализа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Развитие финансового менеджмента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Публикация на сайте вуза и подразделений полной информации по дополнительным образовательным программам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</a:rPr>
              <a:t>Разработка сайтов подразделений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30226" y="1645678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Сопровождение систем и сервисов Электронного кампуса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7665" y="2636912"/>
            <a:ext cx="90144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Сопровождение систем и сервисов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Расширение функциональности систем и сервисов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Разработка новых отчетов, в том числе для аккредитации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Переход на российское программное обеспечение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Обновление серверов баз данных и расширение хранилища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Постоянное обновление оборудования (точки </a:t>
            </a:r>
            <a:r>
              <a:rPr lang="en-US" dirty="0" smtClean="0">
                <a:solidFill>
                  <a:srgbClr val="002060"/>
                </a:solidFill>
              </a:rPr>
              <a:t>Wi-Fi</a:t>
            </a:r>
            <a:r>
              <a:rPr lang="ru-RU" dirty="0" smtClean="0">
                <a:solidFill>
                  <a:srgbClr val="002060"/>
                </a:solidFill>
              </a:rPr>
              <a:t>, серверы, МФУ, проекторы и др.)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Обучение ИТ-специалистов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84784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Научные исследования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916832"/>
            <a:ext cx="8892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Методы анализа данных биомедицины и здравоохранения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Создание консорциума вузов, научно-исследовательских институтов, медицинских организаций для участия в конкурсах  (ВГУЭС, ДВФУ, ВШЭ, ИАПУ ДВО РАН, МИАЦ, Центр гигиены и эпидемиологии РФ, ВГМУ, МИЭТ)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заявок на гранты от участников консорциума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Проведение исследований ИИТ, в том числе совместно с  кафедрой ММ и членами консорциума в области анализа статистических и клинических данных по социально-значимым заболеваниям, системе здравоохранения, экономики медицины, данных с персональных датчиков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публикаций и патентов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Привлечение к научным исследованиям магистрантов и аспирантов членов консорциума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Разработка интеллектуальных сервисов прогностических моделей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Поиск заказов на аналитику и сервисы от организаций и компаний</a:t>
            </a:r>
          </a:p>
          <a:p>
            <a:pPr lvl="1"/>
            <a:r>
              <a:rPr lang="ru-RU" dirty="0" smtClean="0">
                <a:solidFill>
                  <a:srgbClr val="002060"/>
                </a:solidFill>
              </a:rPr>
              <a:t>Стратегическая цель: создание межвузовского центра Анализа данных биомедицины и здравоохранения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67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30226" y="1645678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Научные исследования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182795"/>
            <a:ext cx="8892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Разработка информационных систем и сервисов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Конкурсы, организованные вузами, на реализацию систем и сервисов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Выполнение базовой кафедрой ПИАС заказов предприятий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публикаций и регистрация ПО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0226" y="4005064"/>
            <a:ext cx="81581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Методы и модели </a:t>
            </a:r>
            <a:r>
              <a:rPr lang="ru-RU" b="1" dirty="0" smtClean="0">
                <a:solidFill>
                  <a:srgbClr val="002060"/>
                </a:solidFill>
              </a:rPr>
              <a:t>навигации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заявок на конкурсы РФФИ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заявок через НТИ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и защита кандидатской диссертации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Публикации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68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30226" y="1645678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Научные исследования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182795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Модели и методы анализа корпоративных данных</a:t>
            </a:r>
            <a:endParaRPr lang="ru-RU" b="1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Разработка концепции анализа данных учебного процесса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Разработка дизайна исследования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Реализация исследования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437112"/>
            <a:ext cx="65020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Магнитные поля 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Подготовка заявок на конкурсы </a:t>
            </a:r>
            <a:r>
              <a:rPr lang="ru-RU" dirty="0" smtClean="0">
                <a:solidFill>
                  <a:srgbClr val="002060"/>
                </a:solidFill>
              </a:rPr>
              <a:t>РФФИ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и защита докторской диссертации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Публикации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81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12776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Образовательная деятельность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045864"/>
            <a:ext cx="88924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Основные образовательные программы </a:t>
            </a:r>
            <a:endParaRPr lang="ru-RU" b="1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Лицензирование нового направления магистратуры «Информационные системы и технологии» по профилю «Разработка интеллектуальных систем» с ИАПУ ДВО РАН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Лицензирование магистерской программы «» по направлению Инфокоммуникационные технологии и системы </a:t>
            </a:r>
            <a:r>
              <a:rPr lang="ru-RU" dirty="0" err="1" smtClean="0">
                <a:solidFill>
                  <a:srgbClr val="002060"/>
                </a:solidFill>
              </a:rPr>
              <a:t>связис</a:t>
            </a:r>
            <a:r>
              <a:rPr lang="ru-RU" dirty="0" smtClean="0">
                <a:solidFill>
                  <a:srgbClr val="002060"/>
                </a:solidFill>
              </a:rPr>
              <a:t> базовой кафедрой ИАПУ ДВО РАН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12776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Образовательная деятельность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832635"/>
            <a:ext cx="88924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Основные образовательные программы </a:t>
            </a:r>
            <a:endParaRPr lang="ru-RU" b="1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сотрудничества с университетами (ВШЭ и др.): чтение дисциплин преподавателями ВШЭ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сотрудничества с софтверными компаниями Владивостока и РФ: проведение занятий практиками (</a:t>
            </a:r>
            <a:r>
              <a:rPr lang="ru-RU" dirty="0" err="1" smtClean="0">
                <a:solidFill>
                  <a:srgbClr val="002060"/>
                </a:solidFill>
              </a:rPr>
              <a:t>Ронда</a:t>
            </a:r>
            <a:r>
              <a:rPr lang="ru-RU" dirty="0" smtClean="0">
                <a:solidFill>
                  <a:srgbClr val="002060"/>
                </a:solidFill>
              </a:rPr>
              <a:t>, Профи-ИТ)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лабораторных практикумов на базе лабораторий кафедры ИТС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Расширение мест практик и участия студентов в ИТ-проектах компаний Владивостока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34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84784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Образовательная деятельность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844824"/>
            <a:ext cx="88924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Дополнительные образовательные программы </a:t>
            </a:r>
            <a:endParaRPr lang="ru-RU" b="1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</a:t>
            </a:r>
            <a:r>
              <a:rPr lang="en-US" dirty="0" err="1">
                <a:solidFill>
                  <a:srgbClr val="002060"/>
                </a:solidFill>
              </a:rPr>
              <a:t>Wodigy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School </a:t>
            </a:r>
            <a:r>
              <a:rPr lang="ru-RU" dirty="0" smtClean="0">
                <a:solidFill>
                  <a:srgbClr val="002060"/>
                </a:solidFill>
              </a:rPr>
              <a:t>– ИТ-школы для школьников средних классов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образовательных программ для разных категорий слушателей, в том числе используя сертифицированные курсы </a:t>
            </a:r>
            <a:r>
              <a:rPr lang="en-US" dirty="0" smtClean="0">
                <a:solidFill>
                  <a:srgbClr val="002060"/>
                </a:solidFill>
              </a:rPr>
              <a:t>Cisco, 1C</a:t>
            </a:r>
            <a:r>
              <a:rPr lang="ru-RU" dirty="0" smtClean="0">
                <a:solidFill>
                  <a:srgbClr val="002060"/>
                </a:solidFill>
              </a:rPr>
              <a:t> (1С-программирование)</a:t>
            </a:r>
            <a:r>
              <a:rPr lang="en-US" dirty="0" smtClean="0">
                <a:solidFill>
                  <a:srgbClr val="002060"/>
                </a:solidFill>
              </a:rPr>
              <a:t>, Microsoft, Oracle, </a:t>
            </a:r>
            <a:r>
              <a:rPr lang="en-US" dirty="0" err="1" smtClean="0">
                <a:solidFill>
                  <a:srgbClr val="002060"/>
                </a:solidFill>
              </a:rPr>
              <a:t>Seo</a:t>
            </a:r>
            <a:r>
              <a:rPr lang="en-US" dirty="0" smtClean="0">
                <a:solidFill>
                  <a:srgbClr val="002060"/>
                </a:solidFill>
              </a:rPr>
              <a:t>-</a:t>
            </a:r>
            <a:r>
              <a:rPr lang="ru-RU" dirty="0" smtClean="0">
                <a:solidFill>
                  <a:srgbClr val="002060"/>
                </a:solidFill>
              </a:rPr>
              <a:t>оптимизация</a:t>
            </a:r>
            <a:endParaRPr lang="en-US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программы «Проектирование умных систем» по заказам предприятий</a:t>
            </a:r>
            <a:endParaRPr lang="en-US" dirty="0" smtClean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программ по </a:t>
            </a:r>
            <a:r>
              <a:rPr lang="en-US" dirty="0" smtClean="0">
                <a:solidFill>
                  <a:srgbClr val="002060"/>
                </a:solidFill>
              </a:rPr>
              <a:t>3D </a:t>
            </a:r>
            <a:r>
              <a:rPr lang="ru-RU" dirty="0" err="1" smtClean="0">
                <a:solidFill>
                  <a:srgbClr val="002060"/>
                </a:solidFill>
              </a:rPr>
              <a:t>прототипированию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подготовки ИТ-компетенциям школьников старших классов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Развитие подготовки школьников в Академическом колледже и ШИОД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Создание программы «</a:t>
            </a:r>
            <a:r>
              <a:rPr lang="ru-RU" dirty="0" err="1" smtClean="0">
                <a:solidFill>
                  <a:srgbClr val="002060"/>
                </a:solidFill>
              </a:rPr>
              <a:t>Блокчейн</a:t>
            </a:r>
            <a:r>
              <a:rPr lang="ru-RU" dirty="0" smtClean="0">
                <a:solidFill>
                  <a:srgbClr val="002060"/>
                </a:solidFill>
              </a:rPr>
              <a:t>» (технологии распределенного реестра)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9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3108" y="1484784"/>
            <a:ext cx="8892480" cy="576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Кадровая политика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060848"/>
            <a:ext cx="88924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ППС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Подготовка своих кадров на базе магистратуры и аспирантуры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Привлечение новых кадров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Необходимо увеличение штатов за счет перевода почасовой нагрузки в штатную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ИТ – специалисты  </a:t>
            </a:r>
            <a:endParaRPr lang="ru-RU" b="1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Молодые ученые-преподаватели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Программисты/ИТ-специалисты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Работодатели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Повышение квалификации ИТ-специалистов и ППС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Участие в проектах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Курсы повышения квалификации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Повышение возможности зарабатывать ППС и ИТ-специалистам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Стимулирование участия в конкурсах и реализация проектов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Выполнение проектов по заказу университета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Реализация ИТ-проектов для внешних заказчиков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Оказание ИТ-услуг внешним клиентам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4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844824"/>
            <a:ext cx="8892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НОВЫЕ МЕТОДЫ И ТЕХНОЛОГИИ ОБУЧЕНИЯ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Полноценные курсы в </a:t>
            </a:r>
            <a:r>
              <a:rPr lang="en-US" dirty="0" smtClean="0">
                <a:solidFill>
                  <a:srgbClr val="002060"/>
                </a:solidFill>
              </a:rPr>
              <a:t>Moodle 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Разработка курсов на открытых платформах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Внедрение элементов </a:t>
            </a:r>
            <a:r>
              <a:rPr lang="en-US" dirty="0" smtClean="0">
                <a:solidFill>
                  <a:srgbClr val="002060"/>
                </a:solidFill>
              </a:rPr>
              <a:t>CDIO </a:t>
            </a:r>
            <a:endParaRPr lang="ru-RU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Внедрение </a:t>
            </a:r>
            <a:r>
              <a:rPr lang="ru-RU" dirty="0" smtClean="0">
                <a:solidFill>
                  <a:srgbClr val="002060"/>
                </a:solidFill>
              </a:rPr>
              <a:t>технологий </a:t>
            </a:r>
            <a:r>
              <a:rPr lang="ru-RU" dirty="0">
                <a:solidFill>
                  <a:srgbClr val="002060"/>
                </a:solidFill>
              </a:rPr>
              <a:t>смешанного обучения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7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2f555e9e3b0cb3f9fb0634a5d1c6b194d38435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rizHierChar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E48C3EA-1365-46A4-9D5A-C8A4F40AB8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HorizHierChart</Template>
  <TotalTime>0</TotalTime>
  <Words>1013</Words>
  <Application>Microsoft Office PowerPoint</Application>
  <PresentationFormat>Экран (4:3)</PresentationFormat>
  <Paragraphs>234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Lucida Sans Unicode</vt:lpstr>
      <vt:lpstr>Wingdings</vt:lpstr>
      <vt:lpstr>Wingdings 2</vt:lpstr>
      <vt:lpstr>HorizHierChart</vt:lpstr>
      <vt:lpstr>Институт информационных технологий</vt:lpstr>
      <vt:lpstr>Миссия института ИТ</vt:lpstr>
      <vt:lpstr>Презентация PowerPoint</vt:lpstr>
      <vt:lpstr>Центр информационно-технического обеспечения</vt:lpstr>
      <vt:lpstr>Центр информационно-технического обеспечения</vt:lpstr>
      <vt:lpstr>Кафедра Информационных технологий и систем</vt:lpstr>
      <vt:lpstr>Институт ИТ</vt:lpstr>
      <vt:lpstr>Результаты: ИТ-разработка</vt:lpstr>
      <vt:lpstr>Результаты – ИТ-инфраструктура</vt:lpstr>
      <vt:lpstr>Научные результаты</vt:lpstr>
      <vt:lpstr>Результаты</vt:lpstr>
      <vt:lpstr>План развития</vt:lpstr>
      <vt:lpstr>План развития ИИТ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  <vt:lpstr>План развития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2014-09-14T21:28:01Z</dcterms:created>
  <dcterms:modified xsi:type="dcterms:W3CDTF">2022-02-14T10:04:01Z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TC102202179990</vt:lpwstr>
  </property>
</Properties>
</file>